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84" r:id="rId6"/>
    <p:sldId id="285" r:id="rId7"/>
    <p:sldId id="286" r:id="rId8"/>
    <p:sldId id="287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</p:sldIdLst>
  <p:sldSz cx="18288000" cy="10287000"/>
  <p:notesSz cx="6858000" cy="9144000"/>
  <p:embeddedFontLst>
    <p:embeddedFont>
      <p:font typeface="Bahnschrift SemiBold Condensed" panose="020F050202020403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oppins Bold" panose="02000000000000000000" pitchFamily="2" charset="77"/>
      <p:regular r:id="rId28"/>
      <p:bold r:id="rId29"/>
    </p:embeddedFont>
    <p:embeddedFont>
      <p:font typeface="Poppins Medium" panose="02000000000000000000" pitchFamily="2" charset="77"/>
      <p:regular r:id="rId30"/>
    </p:embeddedFont>
    <p:embeddedFont>
      <p:font typeface="Sigher" panose="020B0604020202020204" pitchFamily="3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E161"/>
    <a:srgbClr val="0F2527"/>
    <a:srgbClr val="194043"/>
    <a:srgbClr val="62BFC6"/>
    <a:srgbClr val="21565A"/>
    <a:srgbClr val="BAD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1" autoAdjust="0"/>
    <p:restoredTop sz="94770" autoAdjust="0"/>
  </p:normalViewPr>
  <p:slideViewPr>
    <p:cSldViewPr>
      <p:cViewPr varScale="1">
        <p:scale>
          <a:sx n="53" d="100"/>
          <a:sy n="53" d="100"/>
        </p:scale>
        <p:origin x="176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slide" Target="slide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2.png"/><Relationship Id="rId7" Type="http://schemas.openxmlformats.org/officeDocument/2006/relationships/image" Target="../media/image1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28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slide" Target="slide11.xml"/><Relationship Id="rId2" Type="http://schemas.openxmlformats.org/officeDocument/2006/relationships/image" Target="../media/image14.png"/><Relationship Id="rId16" Type="http://schemas.openxmlformats.org/officeDocument/2006/relationships/image" Target="../media/image27.svg"/><Relationship Id="rId20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19" Type="http://schemas.openxmlformats.org/officeDocument/2006/relationships/image" Target="../media/image29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27.svg"/><Relationship Id="rId3" Type="http://schemas.openxmlformats.org/officeDocument/2006/relationships/image" Target="../media/image15.svg"/><Relationship Id="rId7" Type="http://schemas.openxmlformats.org/officeDocument/2006/relationships/image" Target="../media/image25.svg"/><Relationship Id="rId12" Type="http://schemas.openxmlformats.org/officeDocument/2006/relationships/image" Target="../media/image32.png"/><Relationship Id="rId17" Type="http://schemas.openxmlformats.org/officeDocument/2006/relationships/image" Target="../media/image26.png"/><Relationship Id="rId2" Type="http://schemas.openxmlformats.org/officeDocument/2006/relationships/image" Target="../media/image14.png"/><Relationship Id="rId16" Type="http://schemas.openxmlformats.org/officeDocument/2006/relationships/slide" Target="slide12.xml"/><Relationship Id="rId20" Type="http://schemas.openxmlformats.org/officeDocument/2006/relationships/slide" Target="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1.svg"/><Relationship Id="rId5" Type="http://schemas.openxmlformats.org/officeDocument/2006/relationships/image" Target="../media/image17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slide" Target="slide13.xml"/><Relationship Id="rId4" Type="http://schemas.openxmlformats.org/officeDocument/2006/relationships/image" Target="../media/image16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6.png"/><Relationship Id="rId18" Type="http://schemas.openxmlformats.org/officeDocument/2006/relationships/image" Target="../media/image23.svg"/><Relationship Id="rId3" Type="http://schemas.openxmlformats.org/officeDocument/2006/relationships/image" Target="../media/image15.svg"/><Relationship Id="rId21" Type="http://schemas.openxmlformats.org/officeDocument/2006/relationships/slide" Target="slide16.xml"/><Relationship Id="rId7" Type="http://schemas.openxmlformats.org/officeDocument/2006/relationships/image" Target="../media/image29.svg"/><Relationship Id="rId12" Type="http://schemas.openxmlformats.org/officeDocument/2006/relationships/slide" Target="slide15.xml"/><Relationship Id="rId17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openxmlformats.org/officeDocument/2006/relationships/image" Target="../media/image37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1.svg"/><Relationship Id="rId5" Type="http://schemas.openxmlformats.org/officeDocument/2006/relationships/image" Target="../media/image25.svg"/><Relationship Id="rId15" Type="http://schemas.openxmlformats.org/officeDocument/2006/relationships/image" Target="../media/image36.png"/><Relationship Id="rId23" Type="http://schemas.openxmlformats.org/officeDocument/2006/relationships/slide" Target="slide18.xml"/><Relationship Id="rId10" Type="http://schemas.openxmlformats.org/officeDocument/2006/relationships/image" Target="../media/image20.png"/><Relationship Id="rId19" Type="http://schemas.openxmlformats.org/officeDocument/2006/relationships/image" Target="../media/image38.png"/><Relationship Id="rId4" Type="http://schemas.openxmlformats.org/officeDocument/2006/relationships/image" Target="../media/image24.png"/><Relationship Id="rId9" Type="http://schemas.openxmlformats.org/officeDocument/2006/relationships/image" Target="../media/image17.svg"/><Relationship Id="rId14" Type="http://schemas.openxmlformats.org/officeDocument/2006/relationships/image" Target="../media/image27.svg"/><Relationship Id="rId22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44133" y="-853280"/>
            <a:ext cx="5644018" cy="564401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54285" y="5650150"/>
            <a:ext cx="6618493" cy="6618493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352799" y="1968729"/>
            <a:ext cx="11527427" cy="7715371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093231" y="709423"/>
            <a:ext cx="480456" cy="389477"/>
            <a:chOff x="0" y="0"/>
            <a:chExt cx="640608" cy="519303"/>
          </a:xfrm>
        </p:grpSpPr>
        <p:sp>
          <p:nvSpPr>
            <p:cNvPr id="14" name="AutoShape 14"/>
            <p:cNvSpPr/>
            <p:nvPr/>
          </p:nvSpPr>
          <p:spPr>
            <a:xfrm>
              <a:off x="0" y="0"/>
              <a:ext cx="640608" cy="0"/>
            </a:xfrm>
            <a:prstGeom prst="line">
              <a:avLst/>
            </a:prstGeom>
            <a:ln w="76200" cap="rnd">
              <a:solidFill>
                <a:srgbClr val="21565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>
              <a:off x="0" y="213825"/>
              <a:ext cx="640608" cy="0"/>
            </a:xfrm>
            <a:prstGeom prst="line">
              <a:avLst/>
            </a:prstGeom>
            <a:ln w="76200" cap="rnd">
              <a:solidFill>
                <a:srgbClr val="21565A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443103"/>
              <a:ext cx="640608" cy="0"/>
            </a:xfrm>
            <a:prstGeom prst="line">
              <a:avLst/>
            </a:prstGeom>
            <a:ln w="76200" cap="rnd">
              <a:solidFill>
                <a:srgbClr val="21565A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922355" y="465218"/>
            <a:ext cx="877888" cy="87788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52600" y="465218"/>
            <a:ext cx="877888" cy="87788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71270" y="465218"/>
            <a:ext cx="877888" cy="877888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1544104" y="7886344"/>
            <a:ext cx="2823722" cy="748899"/>
            <a:chOff x="-1674996" y="-1348033"/>
            <a:chExt cx="13785426" cy="1837502"/>
          </a:xfrm>
        </p:grpSpPr>
        <p:grpSp>
          <p:nvGrpSpPr>
            <p:cNvPr id="21" name="Group 21"/>
            <p:cNvGrpSpPr/>
            <p:nvPr/>
          </p:nvGrpSpPr>
          <p:grpSpPr>
            <a:xfrm>
              <a:off x="-1674996" y="-1348033"/>
              <a:ext cx="13785426" cy="1837502"/>
              <a:chOff x="-1008369" y="-811533"/>
              <a:chExt cx="8299003" cy="1106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-1008369" y="-811533"/>
                <a:ext cx="8299003" cy="1106200"/>
              </a:xfrm>
              <a:custGeom>
                <a:avLst/>
                <a:gdLst/>
                <a:ahLst/>
                <a:cxnLst/>
                <a:rect l="l" t="t" r="r" b="b"/>
                <a:pathLst>
                  <a:path w="8299003" h="1106200">
                    <a:moveTo>
                      <a:pt x="7745283" y="1106200"/>
                    </a:moveTo>
                    <a:lnTo>
                      <a:pt x="553720" y="1106200"/>
                    </a:lnTo>
                    <a:cubicBezTo>
                      <a:pt x="247650" y="1106200"/>
                      <a:pt x="0" y="858543"/>
                      <a:pt x="0" y="553735"/>
                    </a:cubicBezTo>
                    <a:cubicBezTo>
                      <a:pt x="0" y="247657"/>
                      <a:pt x="247650" y="0"/>
                      <a:pt x="553720" y="0"/>
                    </a:cubicBezTo>
                    <a:lnTo>
                      <a:pt x="7745283" y="0"/>
                    </a:lnTo>
                    <a:cubicBezTo>
                      <a:pt x="8051353" y="0"/>
                      <a:pt x="8299003" y="247657"/>
                      <a:pt x="8299003" y="553735"/>
                    </a:cubicBezTo>
                    <a:cubicBezTo>
                      <a:pt x="8297733" y="858543"/>
                      <a:pt x="8050083" y="1106200"/>
                      <a:pt x="7745283" y="1106200"/>
                    </a:cubicBezTo>
                    <a:close/>
                  </a:path>
                </a:pathLst>
              </a:custGeom>
              <a:solidFill>
                <a:srgbClr val="D2E161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6733326" y="-910926"/>
              <a:ext cx="3262483" cy="977712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-214705" y="-1102319"/>
              <a:ext cx="9999231" cy="13215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 dirty="0" err="1">
                  <a:solidFill>
                    <a:srgbClr val="000000"/>
                  </a:solidFill>
                  <a:latin typeface="Poppins Medium"/>
                </a:rPr>
                <a:t>mulai</a:t>
              </a:r>
              <a:endParaRPr lang="en-US" sz="3000" dirty="0">
                <a:solidFill>
                  <a:srgbClr val="000000"/>
                </a:solidFill>
                <a:latin typeface="Poppins Medium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082778" y="3036324"/>
            <a:ext cx="8065738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2400" b="1" dirty="0">
                <a:solidFill>
                  <a:srgbClr val="804A24"/>
                </a:solidFill>
                <a:latin typeface="Marykate Bold"/>
              </a:rPr>
              <a:t>PENINGKATAN SISTEM DOKUMENTASI PERMINTAAN LAYANAN IT DENGAN PEMBUATAN FORMULIR DIGITAL MENGGUNAKAN COGNITO DI ITKI RSUD DR. SOETOMO PROV. JATIM 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6278218" y="7892176"/>
            <a:ext cx="1695341" cy="16953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334" y="5444140"/>
            <a:ext cx="1066626" cy="1531959"/>
          </a:xfrm>
          <a:prstGeom prst="rect">
            <a:avLst/>
          </a:prstGeom>
        </p:spPr>
      </p:pic>
      <p:sp>
        <p:nvSpPr>
          <p:cNvPr id="28" name="TextBox 11"/>
          <p:cNvSpPr txBox="1"/>
          <p:nvPr/>
        </p:nvSpPr>
        <p:spPr>
          <a:xfrm rot="-22262">
            <a:off x="3725193" y="7465810"/>
            <a:ext cx="4720159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 dirty="0" err="1">
                <a:solidFill>
                  <a:srgbClr val="804A24"/>
                </a:solidFill>
                <a:latin typeface="Sigher"/>
              </a:rPr>
              <a:t>Disusun</a:t>
            </a:r>
            <a:r>
              <a:rPr lang="en-US" sz="2500" dirty="0">
                <a:solidFill>
                  <a:srgbClr val="804A24"/>
                </a:solidFill>
                <a:latin typeface="Sigher"/>
              </a:rPr>
              <a:t> </a:t>
            </a:r>
            <a:r>
              <a:rPr lang="en-US" sz="2500" dirty="0" err="1">
                <a:solidFill>
                  <a:srgbClr val="804A24"/>
                </a:solidFill>
                <a:latin typeface="Sigher"/>
              </a:rPr>
              <a:t>oleh</a:t>
            </a:r>
            <a:endParaRPr lang="en-US" sz="2500" dirty="0">
              <a:solidFill>
                <a:srgbClr val="804A24"/>
              </a:solidFill>
              <a:latin typeface="Sigher"/>
            </a:endParaRPr>
          </a:p>
          <a:p>
            <a:pPr>
              <a:lnSpc>
                <a:spcPts val="3000"/>
              </a:lnSpc>
            </a:pPr>
            <a:r>
              <a:rPr lang="en-US" sz="2500" dirty="0" err="1">
                <a:solidFill>
                  <a:srgbClr val="804A24"/>
                </a:solidFill>
                <a:latin typeface="Sigher"/>
              </a:rPr>
              <a:t>Ogy</a:t>
            </a:r>
            <a:r>
              <a:rPr lang="en-US" sz="2500" dirty="0">
                <a:solidFill>
                  <a:srgbClr val="804A24"/>
                </a:solidFill>
                <a:latin typeface="Sigher"/>
              </a:rPr>
              <a:t> </a:t>
            </a:r>
            <a:r>
              <a:rPr lang="en-US" sz="2500" dirty="0" err="1">
                <a:solidFill>
                  <a:srgbClr val="804A24"/>
                </a:solidFill>
                <a:latin typeface="Sigher"/>
              </a:rPr>
              <a:t>Rachmad</a:t>
            </a:r>
            <a:r>
              <a:rPr lang="en-US" sz="2500" dirty="0">
                <a:solidFill>
                  <a:srgbClr val="804A24"/>
                </a:solidFill>
                <a:latin typeface="Sigher"/>
              </a:rPr>
              <a:t> </a:t>
            </a:r>
            <a:r>
              <a:rPr lang="en-US" sz="2500" dirty="0" err="1">
                <a:solidFill>
                  <a:srgbClr val="804A24"/>
                </a:solidFill>
                <a:latin typeface="Sigher"/>
              </a:rPr>
              <a:t>Iriansah</a:t>
            </a:r>
            <a:endParaRPr lang="en-US" sz="2500" dirty="0">
              <a:solidFill>
                <a:srgbClr val="804A24"/>
              </a:solidFill>
              <a:latin typeface="Sigher"/>
            </a:endParaRPr>
          </a:p>
          <a:p>
            <a:pPr>
              <a:lnSpc>
                <a:spcPts val="3000"/>
              </a:lnSpc>
            </a:pPr>
            <a:r>
              <a:rPr lang="en-US" sz="2500" dirty="0">
                <a:solidFill>
                  <a:srgbClr val="804A24"/>
                </a:solidFill>
                <a:latin typeface="Sigher"/>
              </a:rPr>
              <a:t>199408262022041001</a:t>
            </a: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04800" y="647700"/>
            <a:ext cx="13792200" cy="9231196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82CE059A-EDF6-FB4A-ABE9-982E4BB5E14F}"/>
              </a:ext>
            </a:extLst>
          </p:cNvPr>
          <p:cNvGrpSpPr>
            <a:grpSpLocks noChangeAspect="1"/>
          </p:cNvGrpSpPr>
          <p:nvPr/>
        </p:nvGrpSpPr>
        <p:grpSpPr>
          <a:xfrm>
            <a:off x="11582400" y="965423"/>
            <a:ext cx="6421394" cy="4297875"/>
            <a:chOff x="0" y="0"/>
            <a:chExt cx="8456930" cy="63500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8F74BC3-6A05-6E4A-B1D6-4838D25B2644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1D8B6557-A414-024E-8DBC-5DAA41BA0654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B8793F6-C563-5946-9A46-145541386473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78516C8C-6075-FA40-8B2B-CD92B7829C8F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4A5EE66F-2C13-3B43-9ACC-FDC7781F300C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EB7A91C-3F78-1744-B329-542CE3636949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8495D81-1DC6-554C-BC88-7FFB494709EC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108C7C-F696-134A-AA7E-B64136AEDDCD}"/>
              </a:ext>
            </a:extLst>
          </p:cNvPr>
          <p:cNvSpPr/>
          <p:nvPr/>
        </p:nvSpPr>
        <p:spPr>
          <a:xfrm>
            <a:off x="838200" y="2002723"/>
            <a:ext cx="10287000" cy="656977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800" b="1" dirty="0">
                <a:latin typeface="+mj-lt"/>
              </a:rPr>
              <a:t>Tanggal Pelaksanaan</a:t>
            </a:r>
          </a:p>
          <a:p>
            <a:pPr algn="just"/>
            <a:r>
              <a:rPr lang="id-ID" sz="2800" dirty="0">
                <a:latin typeface="+mj-lt"/>
              </a:rPr>
              <a:t> 5 </a:t>
            </a:r>
            <a:r>
              <a:rPr lang="id-ID" sz="2800" dirty="0" err="1">
                <a:latin typeface="+mj-lt"/>
              </a:rPr>
              <a:t>sept</a:t>
            </a:r>
            <a:r>
              <a:rPr lang="en-US" sz="2800" dirty="0">
                <a:latin typeface="+mj-lt"/>
              </a:rPr>
              <a:t>  - </a:t>
            </a:r>
            <a:r>
              <a:rPr lang="id-ID" sz="2800" dirty="0">
                <a:latin typeface="+mj-lt"/>
              </a:rPr>
              <a:t>2 </a:t>
            </a:r>
            <a:r>
              <a:rPr lang="en-US" sz="2800" dirty="0" err="1">
                <a:latin typeface="+mj-lt"/>
              </a:rPr>
              <a:t>sep</a:t>
            </a:r>
            <a:r>
              <a:rPr lang="en-US" sz="2800" dirty="0">
                <a:latin typeface="+mj-lt"/>
              </a:rPr>
              <a:t> 202</a:t>
            </a:r>
            <a:r>
              <a:rPr lang="id-ID" sz="2800" dirty="0">
                <a:latin typeface="+mj-lt"/>
              </a:rPr>
              <a:t>2</a:t>
            </a:r>
          </a:p>
          <a:p>
            <a:pPr algn="just"/>
            <a:endParaRPr lang="id-ID" sz="2800" dirty="0">
              <a:latin typeface="+mj-lt"/>
            </a:endParaRPr>
          </a:p>
          <a:p>
            <a:pPr algn="just"/>
            <a:r>
              <a:rPr lang="id-ID" sz="2800" b="1" dirty="0">
                <a:latin typeface="+mj-lt"/>
              </a:rPr>
              <a:t>Tahapan</a:t>
            </a:r>
            <a:r>
              <a:rPr lang="id-ID" sz="2800" dirty="0">
                <a:latin typeface="+mj-lt"/>
              </a:rPr>
              <a:t>		</a:t>
            </a:r>
          </a:p>
          <a:p>
            <a:pPr algn="just"/>
            <a:r>
              <a:rPr lang="id-ID" sz="2800" dirty="0">
                <a:latin typeface="+mj-lt"/>
              </a:rPr>
              <a:t>1.  Membuat janji dengan mentor dan </a:t>
            </a:r>
            <a:r>
              <a:rPr lang="id-ID" sz="2800" dirty="0" err="1">
                <a:latin typeface="+mj-lt"/>
              </a:rPr>
              <a:t>coach</a:t>
            </a:r>
            <a:endParaRPr lang="id-ID" sz="2800" dirty="0">
              <a:latin typeface="+mj-lt"/>
            </a:endParaRPr>
          </a:p>
          <a:p>
            <a:pPr algn="just"/>
            <a:r>
              <a:rPr lang="id-ID" sz="2800" dirty="0">
                <a:latin typeface="+mj-lt"/>
              </a:rPr>
              <a:t>2. Meminta saran masukkan dan bimbingan dalam penyusunan rancangan</a:t>
            </a: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Bahnschrift SemiBold Condensed" panose="020B0502040204020203" pitchFamily="34" charset="0"/>
              </a:rPr>
              <a:t>Output</a:t>
            </a:r>
            <a:r>
              <a:rPr lang="id-ID" sz="2800" dirty="0">
                <a:latin typeface="Bahnschrift SemiBold Condensed" panose="020B0502040204020203" pitchFamily="34" charset="0"/>
              </a:rPr>
              <a:t>	</a:t>
            </a:r>
          </a:p>
          <a:p>
            <a:pPr algn="just"/>
            <a:r>
              <a:rPr lang="id-ID" sz="2800" dirty="0">
                <a:latin typeface="Bahnschrift SemiBold Condensed" panose="020B0502040204020203" pitchFamily="34" charset="0"/>
              </a:rPr>
              <a:t>Judul rancangan aktualisasi</a:t>
            </a:r>
            <a:endParaRPr lang="id-ID" sz="4000" dirty="0">
              <a:latin typeface="Bahnschrift SemiBold Condensed" panose="020B0502040204020203" pitchFamily="34" charset="0"/>
            </a:endParaRP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Calibri" panose="020F0502020204030204" pitchFamily="34" charset="0"/>
                <a:cs typeface="Calibri" panose="020F0502020204030204" pitchFamily="34" charset="0"/>
              </a:rPr>
              <a:t>Nilai Dasar ASN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Akuntable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, kompeten, kolaboratif, harmonis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9AFF21F-A6FE-014D-964D-59A803C54AB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826" y="1650348"/>
            <a:ext cx="2657174" cy="2807352"/>
          </a:xfrm>
          <a:prstGeom prst="rect">
            <a:avLst/>
          </a:prstGeom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id="{E1311FD1-2DE7-2740-9700-D67CB10E09C1}"/>
              </a:ext>
            </a:extLst>
          </p:cNvPr>
          <p:cNvGrpSpPr>
            <a:grpSpLocks noChangeAspect="1"/>
          </p:cNvGrpSpPr>
          <p:nvPr/>
        </p:nvGrpSpPr>
        <p:grpSpPr>
          <a:xfrm>
            <a:off x="11582728" y="5591336"/>
            <a:ext cx="6421394" cy="4297875"/>
            <a:chOff x="0" y="0"/>
            <a:chExt cx="8456930" cy="6350000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C603237-68FA-5542-8F48-69C59E4853EE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D0344DE-8165-4F44-8F46-92BDD798EA05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E0DD7EA8-CF77-204D-8AE7-09E7572C1205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2A908FD3-342A-634B-B03E-3A041D5DDED3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3C171E32-7292-9940-930C-B7365898CF4F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1F079F86-EB2C-BB4F-A5EB-91294E620F93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1BEAED6B-6663-DA44-A3DC-514C29B4605B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989AA6FC-368A-3A42-8BBB-A827C03A59B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048" y="6110518"/>
            <a:ext cx="4571133" cy="3130868"/>
          </a:xfrm>
          <a:prstGeom prst="rect">
            <a:avLst/>
          </a:prstGeom>
        </p:spPr>
      </p:pic>
      <p:pic>
        <p:nvPicPr>
          <p:cNvPr id="40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BCD6F93B-3023-B045-8E32-12A1696812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38193" y="9163813"/>
            <a:ext cx="503353" cy="5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4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04800" y="647700"/>
            <a:ext cx="13792200" cy="9231196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108C7C-F696-134A-AA7E-B64136AEDDCD}"/>
              </a:ext>
            </a:extLst>
          </p:cNvPr>
          <p:cNvSpPr/>
          <p:nvPr/>
        </p:nvSpPr>
        <p:spPr>
          <a:xfrm>
            <a:off x="838200" y="2002723"/>
            <a:ext cx="10287000" cy="656977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800" b="1" dirty="0">
                <a:latin typeface="+mj-lt"/>
              </a:rPr>
              <a:t>Tanggal Pelaksanaan</a:t>
            </a:r>
          </a:p>
          <a:p>
            <a:pPr algn="just"/>
            <a:r>
              <a:rPr lang="id-ID" sz="2800" dirty="0">
                <a:latin typeface="+mj-lt"/>
              </a:rPr>
              <a:t> 8 </a:t>
            </a:r>
            <a:r>
              <a:rPr lang="id-ID" sz="2800" dirty="0" err="1">
                <a:latin typeface="+mj-lt"/>
              </a:rPr>
              <a:t>sept</a:t>
            </a:r>
            <a:r>
              <a:rPr lang="en-US" sz="2800" dirty="0">
                <a:latin typeface="+mj-lt"/>
              </a:rPr>
              <a:t>  - </a:t>
            </a:r>
            <a:r>
              <a:rPr lang="id-ID" sz="2800" dirty="0">
                <a:latin typeface="+mj-lt"/>
              </a:rPr>
              <a:t>9  </a:t>
            </a:r>
            <a:r>
              <a:rPr lang="en-US" sz="2800" dirty="0" err="1">
                <a:latin typeface="+mj-lt"/>
              </a:rPr>
              <a:t>sep</a:t>
            </a:r>
            <a:r>
              <a:rPr lang="en-US" sz="2800" dirty="0">
                <a:latin typeface="+mj-lt"/>
              </a:rPr>
              <a:t> 202</a:t>
            </a:r>
            <a:r>
              <a:rPr lang="id-ID" sz="2800" dirty="0">
                <a:latin typeface="+mj-lt"/>
              </a:rPr>
              <a:t>2</a:t>
            </a:r>
          </a:p>
          <a:p>
            <a:pPr algn="just"/>
            <a:endParaRPr lang="id-ID" sz="2800" dirty="0">
              <a:latin typeface="+mj-lt"/>
            </a:endParaRPr>
          </a:p>
          <a:p>
            <a:pPr algn="just"/>
            <a:r>
              <a:rPr lang="id-ID" sz="2800" b="1" dirty="0">
                <a:latin typeface="+mj-lt"/>
              </a:rPr>
              <a:t>Tahapan</a:t>
            </a:r>
            <a:r>
              <a:rPr lang="id-ID" sz="2800" dirty="0">
                <a:latin typeface="+mj-lt"/>
              </a:rPr>
              <a:t>		</a:t>
            </a:r>
          </a:p>
          <a:p>
            <a:pPr algn="just"/>
            <a:r>
              <a:rPr lang="id-ID" sz="2800" dirty="0">
                <a:latin typeface="+mj-lt"/>
              </a:rPr>
              <a:t>1.  Menentukan alur pemecahan isu</a:t>
            </a:r>
          </a:p>
          <a:p>
            <a:pPr algn="just"/>
            <a:r>
              <a:rPr lang="id-ID" sz="2800" dirty="0">
                <a:latin typeface="+mj-lt"/>
              </a:rPr>
              <a:t>2.  Membuat matriks kegiatan </a:t>
            </a:r>
            <a:r>
              <a:rPr lang="id-ID" sz="2800" dirty="0" err="1">
                <a:latin typeface="+mj-lt"/>
              </a:rPr>
              <a:t>akstualisasi</a:t>
            </a:r>
            <a:endParaRPr lang="id-ID" sz="2800" dirty="0">
              <a:latin typeface="+mj-lt"/>
            </a:endParaRP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Bahnschrift SemiBold Condensed" panose="020B0502040204020203" pitchFamily="34" charset="0"/>
              </a:rPr>
              <a:t>Output</a:t>
            </a:r>
            <a:r>
              <a:rPr lang="id-ID" sz="2800" dirty="0">
                <a:latin typeface="Bahnschrift SemiBold Condensed" panose="020B0502040204020203" pitchFamily="34" charset="0"/>
              </a:rPr>
              <a:t>	</a:t>
            </a:r>
          </a:p>
          <a:p>
            <a:pPr algn="just"/>
            <a:r>
              <a:rPr lang="id-ID" sz="2800" dirty="0"/>
              <a:t>Teridentifikasinya isu masalah yang muncul di unit kerja. Sehingga peserta pelatihan dasar CPNS  bisa membuat prioritas masalah yang terjadi dan solusi pemecahan masalah.</a:t>
            </a:r>
            <a:r>
              <a:rPr lang="en-ID" sz="4000" dirty="0"/>
              <a:t> </a:t>
            </a:r>
            <a:r>
              <a:rPr lang="en-ID" sz="2800" dirty="0"/>
              <a:t>Dan </a:t>
            </a:r>
            <a:r>
              <a:rPr lang="en-ID" sz="2800" dirty="0" err="1"/>
              <a:t>dituangkan</a:t>
            </a:r>
            <a:r>
              <a:rPr lang="en-ID" sz="2800" dirty="0"/>
              <a:t> </a:t>
            </a:r>
            <a:r>
              <a:rPr lang="en-ID" sz="2800" dirty="0" err="1"/>
              <a:t>dalam</a:t>
            </a:r>
            <a:r>
              <a:rPr lang="en-ID" sz="2800" dirty="0"/>
              <a:t> </a:t>
            </a:r>
            <a:r>
              <a:rPr lang="en-ID" sz="2800" dirty="0" err="1"/>
              <a:t>matriks</a:t>
            </a:r>
            <a:r>
              <a:rPr lang="en-ID" sz="2800" dirty="0"/>
              <a:t> </a:t>
            </a:r>
            <a:r>
              <a:rPr lang="en-ID" sz="2800" dirty="0" err="1"/>
              <a:t>tahapan</a:t>
            </a:r>
            <a:r>
              <a:rPr lang="en-ID" sz="2800" dirty="0"/>
              <a:t> </a:t>
            </a:r>
            <a:r>
              <a:rPr lang="en-ID" sz="2800" dirty="0" err="1"/>
              <a:t>pemecahan</a:t>
            </a:r>
            <a:r>
              <a:rPr lang="en-ID" sz="2800" dirty="0"/>
              <a:t> </a:t>
            </a:r>
            <a:r>
              <a:rPr lang="en-ID" sz="2800" dirty="0" err="1"/>
              <a:t>masalah</a:t>
            </a:r>
            <a:endParaRPr lang="en-ID" sz="2800" dirty="0"/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Calibri" panose="020F0502020204030204" pitchFamily="34" charset="0"/>
                <a:cs typeface="Calibri" panose="020F0502020204030204" pitchFamily="34" charset="0"/>
              </a:rPr>
              <a:t>Nilai Dasar ASN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Akuntable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, kompeten, loyal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F809AAF6-2A04-584F-BA8B-6D5151FBD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638193" y="9163813"/>
            <a:ext cx="503353" cy="503353"/>
          </a:xfrm>
          <a:prstGeom prst="rect">
            <a:avLst/>
          </a:prstGeom>
        </p:spPr>
      </p:pic>
      <p:pic>
        <p:nvPicPr>
          <p:cNvPr id="14" name="Picture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313354-BD3D-3748-9077-25ACD8C58D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234298" y="9172003"/>
            <a:ext cx="503353" cy="5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96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04800" y="647700"/>
            <a:ext cx="13792200" cy="9231196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82CE059A-EDF6-FB4A-ABE9-982E4BB5E14F}"/>
              </a:ext>
            </a:extLst>
          </p:cNvPr>
          <p:cNvGrpSpPr>
            <a:grpSpLocks noChangeAspect="1"/>
          </p:cNvGrpSpPr>
          <p:nvPr/>
        </p:nvGrpSpPr>
        <p:grpSpPr>
          <a:xfrm>
            <a:off x="11582400" y="965423"/>
            <a:ext cx="6421394" cy="4297875"/>
            <a:chOff x="0" y="0"/>
            <a:chExt cx="8456930" cy="63500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8F74BC3-6A05-6E4A-B1D6-4838D25B2644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1D8B6557-A414-024E-8DBC-5DAA41BA0654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B8793F6-C563-5946-9A46-145541386473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78516C8C-6075-FA40-8B2B-CD92B7829C8F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4A5EE66F-2C13-3B43-9ACC-FDC7781F300C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EB7A91C-3F78-1744-B329-542CE3636949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8495D81-1DC6-554C-BC88-7FFB494709EC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108C7C-F696-134A-AA7E-B64136AEDDCD}"/>
              </a:ext>
            </a:extLst>
          </p:cNvPr>
          <p:cNvSpPr/>
          <p:nvPr/>
        </p:nvSpPr>
        <p:spPr>
          <a:xfrm>
            <a:off x="838200" y="2002723"/>
            <a:ext cx="10287000" cy="656977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800" b="1" dirty="0">
                <a:latin typeface="+mj-lt"/>
              </a:rPr>
              <a:t>Tanggal Pelaksanaan</a:t>
            </a:r>
          </a:p>
          <a:p>
            <a:pPr algn="just"/>
            <a:r>
              <a:rPr lang="id-ID" sz="2800" dirty="0">
                <a:latin typeface="+mj-lt"/>
              </a:rPr>
              <a:t> 12 </a:t>
            </a:r>
            <a:r>
              <a:rPr lang="id-ID" sz="2800" dirty="0" err="1">
                <a:latin typeface="+mj-lt"/>
              </a:rPr>
              <a:t>sept</a:t>
            </a:r>
            <a:r>
              <a:rPr lang="en-US" sz="2800" dirty="0">
                <a:latin typeface="+mj-lt"/>
              </a:rPr>
              <a:t>  - </a:t>
            </a:r>
            <a:r>
              <a:rPr lang="id-ID" sz="2800" dirty="0">
                <a:latin typeface="+mj-lt"/>
              </a:rPr>
              <a:t>14  </a:t>
            </a:r>
            <a:r>
              <a:rPr lang="en-US" sz="2800" dirty="0" err="1">
                <a:latin typeface="+mj-lt"/>
              </a:rPr>
              <a:t>sep</a:t>
            </a:r>
            <a:r>
              <a:rPr lang="en-US" sz="2800" dirty="0">
                <a:latin typeface="+mj-lt"/>
              </a:rPr>
              <a:t> 202</a:t>
            </a:r>
            <a:r>
              <a:rPr lang="id-ID" sz="2800" dirty="0">
                <a:latin typeface="+mj-lt"/>
              </a:rPr>
              <a:t>2</a:t>
            </a:r>
          </a:p>
          <a:p>
            <a:pPr algn="just"/>
            <a:endParaRPr lang="id-ID" sz="2800" dirty="0">
              <a:latin typeface="+mj-lt"/>
            </a:endParaRPr>
          </a:p>
          <a:p>
            <a:pPr algn="just"/>
            <a:r>
              <a:rPr lang="id-ID" sz="2800" b="1" dirty="0">
                <a:latin typeface="+mj-lt"/>
              </a:rPr>
              <a:t>Tahapan</a:t>
            </a:r>
            <a:r>
              <a:rPr lang="id-ID" sz="2800" dirty="0">
                <a:latin typeface="+mj-lt"/>
              </a:rPr>
              <a:t>		</a:t>
            </a:r>
          </a:p>
          <a:p>
            <a:pPr algn="just"/>
            <a:r>
              <a:rPr lang="id-ID" sz="2800" dirty="0">
                <a:latin typeface="+mj-lt"/>
              </a:rPr>
              <a:t>1.  Membuat jadwal dengan teman sejawat untuk konsultasi</a:t>
            </a:r>
          </a:p>
          <a:p>
            <a:pPr algn="just"/>
            <a:r>
              <a:rPr lang="id-ID" sz="2800" dirty="0">
                <a:latin typeface="+mj-lt"/>
              </a:rPr>
              <a:t>2. Mulai menyampaikan maksud dan tujuan</a:t>
            </a: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Bahnschrift SemiBold Condensed" panose="020B0502040204020203" pitchFamily="34" charset="0"/>
              </a:rPr>
              <a:t>Output</a:t>
            </a:r>
            <a:r>
              <a:rPr lang="id-ID" sz="2800" dirty="0">
                <a:latin typeface="Bahnschrift SemiBold Condensed" panose="020B0502040204020203" pitchFamily="34" charset="0"/>
              </a:rPr>
              <a:t>	</a:t>
            </a:r>
          </a:p>
          <a:p>
            <a:pPr algn="just"/>
            <a:r>
              <a:rPr lang="en-ID" sz="2800" dirty="0" err="1"/>
              <a:t>Mendapatkan</a:t>
            </a:r>
            <a:r>
              <a:rPr lang="en-ID" sz="2800" dirty="0"/>
              <a:t> </a:t>
            </a:r>
            <a:r>
              <a:rPr lang="en-ID" sz="2800" dirty="0" err="1"/>
              <a:t>dukungan</a:t>
            </a:r>
            <a:r>
              <a:rPr lang="en-ID" sz="2800" dirty="0"/>
              <a:t> </a:t>
            </a:r>
            <a:r>
              <a:rPr lang="en-ID" sz="2800" dirty="0" err="1"/>
              <a:t>dan</a:t>
            </a:r>
            <a:r>
              <a:rPr lang="en-ID" sz="2800" dirty="0"/>
              <a:t> </a:t>
            </a:r>
            <a:r>
              <a:rPr lang="en-ID" sz="2800" dirty="0" err="1"/>
              <a:t>masukkan</a:t>
            </a:r>
            <a:r>
              <a:rPr lang="en-ID" sz="2800" dirty="0"/>
              <a:t> </a:t>
            </a:r>
            <a:r>
              <a:rPr lang="en-ID" sz="2800" dirty="0" err="1"/>
              <a:t>dari</a:t>
            </a:r>
            <a:r>
              <a:rPr lang="en-ID" sz="2800" dirty="0"/>
              <a:t> </a:t>
            </a:r>
            <a:r>
              <a:rPr lang="en-ID" sz="2800" dirty="0" err="1"/>
              <a:t>teman</a:t>
            </a:r>
            <a:r>
              <a:rPr lang="en-ID" sz="2800" dirty="0"/>
              <a:t> </a:t>
            </a:r>
            <a:r>
              <a:rPr lang="en-ID" sz="2800" dirty="0" err="1"/>
              <a:t>sejawat</a:t>
            </a:r>
            <a:r>
              <a:rPr lang="en-ID" sz="2800" dirty="0"/>
              <a:t>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membuat</a:t>
            </a:r>
            <a:r>
              <a:rPr lang="en-ID" sz="2800" dirty="0"/>
              <a:t> </a:t>
            </a:r>
            <a:r>
              <a:rPr lang="en-ID" sz="2800" dirty="0" err="1"/>
              <a:t>formulir</a:t>
            </a:r>
            <a:r>
              <a:rPr lang="en-ID" sz="2800" dirty="0"/>
              <a:t> online</a:t>
            </a: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Calibri" panose="020F0502020204030204" pitchFamily="34" charset="0"/>
                <a:cs typeface="Calibri" panose="020F0502020204030204" pitchFamily="34" charset="0"/>
              </a:rPr>
              <a:t>Nilai Dasar ASN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Akuntable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, kompeten, kolaboratif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62CE65B-30A9-474F-AE06-747823CE810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61"/>
          <a:stretch/>
        </p:blipFill>
        <p:spPr bwMode="auto">
          <a:xfrm>
            <a:off x="12245851" y="1538693"/>
            <a:ext cx="4852670" cy="3193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62C468A1-241B-8D4F-A859-53B400D7C5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638193" y="9163813"/>
            <a:ext cx="503353" cy="503353"/>
          </a:xfrm>
          <a:prstGeom prst="rect">
            <a:avLst/>
          </a:prstGeom>
        </p:spPr>
      </p:pic>
      <p:pic>
        <p:nvPicPr>
          <p:cNvPr id="21" name="Picture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B045668-CBA4-B947-97E7-7704562B88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34298" y="9172003"/>
            <a:ext cx="503353" cy="5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4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04800" y="647700"/>
            <a:ext cx="13792200" cy="9231196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82CE059A-EDF6-FB4A-ABE9-982E4BB5E14F}"/>
              </a:ext>
            </a:extLst>
          </p:cNvPr>
          <p:cNvGrpSpPr>
            <a:grpSpLocks noChangeAspect="1"/>
          </p:cNvGrpSpPr>
          <p:nvPr/>
        </p:nvGrpSpPr>
        <p:grpSpPr>
          <a:xfrm>
            <a:off x="11582400" y="965423"/>
            <a:ext cx="6421394" cy="4297875"/>
            <a:chOff x="0" y="0"/>
            <a:chExt cx="8456930" cy="63500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8F74BC3-6A05-6E4A-B1D6-4838D25B2644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1D8B6557-A414-024E-8DBC-5DAA41BA0654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B8793F6-C563-5946-9A46-145541386473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78516C8C-6075-FA40-8B2B-CD92B7829C8F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4A5EE66F-2C13-3B43-9ACC-FDC7781F300C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EB7A91C-3F78-1744-B329-542CE3636949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8495D81-1DC6-554C-BC88-7FFB494709EC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108C7C-F696-134A-AA7E-B64136AEDDCD}"/>
              </a:ext>
            </a:extLst>
          </p:cNvPr>
          <p:cNvSpPr/>
          <p:nvPr/>
        </p:nvSpPr>
        <p:spPr>
          <a:xfrm>
            <a:off x="838200" y="2002723"/>
            <a:ext cx="10287000" cy="656977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800" b="1" dirty="0">
                <a:latin typeface="+mj-lt"/>
              </a:rPr>
              <a:t>Tanggal Pelaksanaan</a:t>
            </a:r>
          </a:p>
          <a:p>
            <a:pPr algn="just"/>
            <a:r>
              <a:rPr lang="id-ID" sz="2800" dirty="0">
                <a:latin typeface="+mj-lt"/>
              </a:rPr>
              <a:t> 15 </a:t>
            </a:r>
            <a:r>
              <a:rPr lang="id-ID" sz="2800" dirty="0" err="1">
                <a:latin typeface="+mj-lt"/>
              </a:rPr>
              <a:t>sept</a:t>
            </a:r>
            <a:r>
              <a:rPr lang="en-US" sz="2800" dirty="0">
                <a:latin typeface="+mj-lt"/>
              </a:rPr>
              <a:t>  - </a:t>
            </a:r>
            <a:r>
              <a:rPr lang="id-ID" sz="2800" dirty="0">
                <a:latin typeface="+mj-lt"/>
              </a:rPr>
              <a:t>16  </a:t>
            </a:r>
            <a:r>
              <a:rPr lang="en-US" sz="2800" dirty="0">
                <a:latin typeface="+mj-lt"/>
              </a:rPr>
              <a:t>sept 202</a:t>
            </a:r>
            <a:r>
              <a:rPr lang="id-ID" sz="2800" dirty="0">
                <a:latin typeface="+mj-lt"/>
              </a:rPr>
              <a:t>2</a:t>
            </a:r>
          </a:p>
          <a:p>
            <a:pPr algn="just"/>
            <a:endParaRPr lang="id-ID" sz="2800" dirty="0">
              <a:latin typeface="+mj-lt"/>
            </a:endParaRPr>
          </a:p>
          <a:p>
            <a:pPr algn="just"/>
            <a:r>
              <a:rPr lang="id-ID" sz="2800" b="1" dirty="0">
                <a:latin typeface="+mj-lt"/>
              </a:rPr>
              <a:t>Tahapan</a:t>
            </a:r>
            <a:r>
              <a:rPr lang="id-ID" sz="2800" dirty="0">
                <a:latin typeface="+mj-lt"/>
              </a:rPr>
              <a:t>		</a:t>
            </a:r>
          </a:p>
          <a:p>
            <a:pPr algn="just"/>
            <a:r>
              <a:rPr lang="id-ID" sz="2800" dirty="0">
                <a:latin typeface="+mj-lt"/>
              </a:rPr>
              <a:t>1.  Mencari referensi dari formulir yang konvensional</a:t>
            </a:r>
          </a:p>
          <a:p>
            <a:pPr marL="514350" indent="-514350" algn="just">
              <a:buAutoNum type="arabicPeriod" startAt="2"/>
            </a:pPr>
            <a:r>
              <a:rPr lang="id-ID" sz="2800" dirty="0" err="1">
                <a:latin typeface="+mj-lt"/>
              </a:rPr>
              <a:t>Mengkonversikan</a:t>
            </a:r>
            <a:r>
              <a:rPr lang="id-ID" sz="2800" dirty="0">
                <a:latin typeface="+mj-lt"/>
              </a:rPr>
              <a:t> ke formulir digital</a:t>
            </a:r>
          </a:p>
          <a:p>
            <a:pPr marL="514350" indent="-514350" algn="just">
              <a:buAutoNum type="arabicPeriod" startAt="2"/>
            </a:pPr>
            <a:r>
              <a:rPr lang="id-ID" sz="2800" dirty="0">
                <a:latin typeface="+mj-lt"/>
              </a:rPr>
              <a:t>Pasang formulir </a:t>
            </a:r>
            <a:r>
              <a:rPr lang="id-ID" sz="2800" dirty="0" err="1">
                <a:latin typeface="+mj-lt"/>
              </a:rPr>
              <a:t>cognito</a:t>
            </a:r>
            <a:r>
              <a:rPr lang="id-ID" sz="2800" dirty="0">
                <a:latin typeface="+mj-lt"/>
              </a:rPr>
              <a:t> ke </a:t>
            </a:r>
            <a:r>
              <a:rPr lang="id-ID" sz="2800" dirty="0" err="1">
                <a:latin typeface="+mj-lt"/>
              </a:rPr>
              <a:t>websibte</a:t>
            </a:r>
            <a:r>
              <a:rPr lang="id-ID" sz="2800" dirty="0">
                <a:latin typeface="+mj-lt"/>
              </a:rPr>
              <a:t> RSUD </a:t>
            </a:r>
            <a:r>
              <a:rPr lang="id-ID" sz="2800" dirty="0" err="1">
                <a:latin typeface="+mj-lt"/>
              </a:rPr>
              <a:t>dr</a:t>
            </a:r>
            <a:r>
              <a:rPr lang="id-ID" sz="2800" dirty="0">
                <a:latin typeface="+mj-lt"/>
              </a:rPr>
              <a:t> </a:t>
            </a:r>
            <a:r>
              <a:rPr lang="id-ID" sz="2800" dirty="0" err="1">
                <a:latin typeface="+mj-lt"/>
              </a:rPr>
              <a:t>soetomo</a:t>
            </a:r>
            <a:endParaRPr lang="id-ID" sz="2800" dirty="0">
              <a:latin typeface="+mj-lt"/>
            </a:endParaRP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Bahnschrift SemiBold Condensed" panose="020B0502040204020203" pitchFamily="34" charset="0"/>
              </a:rPr>
              <a:t>Output</a:t>
            </a:r>
            <a:r>
              <a:rPr lang="id-ID" sz="2800" dirty="0">
                <a:latin typeface="Bahnschrift SemiBold Condensed" panose="020B0502040204020203" pitchFamily="34" charset="0"/>
              </a:rPr>
              <a:t>	</a:t>
            </a:r>
          </a:p>
          <a:p>
            <a:pPr algn="just"/>
            <a:r>
              <a:rPr lang="id-ID" sz="2800" dirty="0"/>
              <a:t>Formulir </a:t>
            </a:r>
            <a:r>
              <a:rPr lang="id-ID" sz="2800" dirty="0" err="1"/>
              <a:t>online</a:t>
            </a:r>
            <a:r>
              <a:rPr lang="id-ID" sz="2800" dirty="0"/>
              <a:t> yang telah </a:t>
            </a:r>
            <a:r>
              <a:rPr lang="id-ID" sz="2800" dirty="0" err="1"/>
              <a:t>online</a:t>
            </a:r>
            <a:r>
              <a:rPr lang="id-ID" sz="2800" dirty="0"/>
              <a:t> dan siap digunakan oleh </a:t>
            </a:r>
            <a:r>
              <a:rPr lang="id-ID" sz="2800" dirty="0" err="1"/>
              <a:t>user</a:t>
            </a:r>
            <a:r>
              <a:rPr lang="id-ID" sz="2800" dirty="0"/>
              <a:t> untuk melakukan permintaan layanan IT</a:t>
            </a:r>
            <a:r>
              <a:rPr lang="en-ID" sz="2800" dirty="0"/>
              <a:t> </a:t>
            </a: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Calibri" panose="020F0502020204030204" pitchFamily="34" charset="0"/>
                <a:cs typeface="Calibri" panose="020F0502020204030204" pitchFamily="34" charset="0"/>
              </a:rPr>
              <a:t>Nilai Dasar ASN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Akuntable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, kompeten, Adaptif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1D7A459-62CF-7D4C-B126-D819A94844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737651" y="1388530"/>
            <a:ext cx="2417092" cy="3468031"/>
          </a:xfrm>
          <a:prstGeom prst="rect">
            <a:avLst/>
          </a:prstGeom>
        </p:spPr>
      </p:pic>
      <p:grpSp>
        <p:nvGrpSpPr>
          <p:cNvPr id="21" name="Group 5">
            <a:extLst>
              <a:ext uri="{FF2B5EF4-FFF2-40B4-BE49-F238E27FC236}">
                <a16:creationId xmlns:a16="http://schemas.microsoft.com/office/drawing/2014/main" id="{65FDEF11-18C7-DB4B-82F8-9F0C3FA7E7F9}"/>
              </a:ext>
            </a:extLst>
          </p:cNvPr>
          <p:cNvGrpSpPr>
            <a:grpSpLocks noChangeAspect="1"/>
          </p:cNvGrpSpPr>
          <p:nvPr/>
        </p:nvGrpSpPr>
        <p:grpSpPr>
          <a:xfrm>
            <a:off x="11606508" y="5518940"/>
            <a:ext cx="6421394" cy="4297875"/>
            <a:chOff x="0" y="0"/>
            <a:chExt cx="8456930" cy="6350000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57481FB-81D2-1243-8E57-721F7570396C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4E4BA88-FCAA-2545-864D-46639F9DA424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88E622A-F94C-BD47-A015-F32F33B990D5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4DD6434-8CA8-4E47-B75D-B6023B52CC50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566F57DE-EF66-3A46-9113-CFB2E2683E8A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B943C9B-38BD-F248-BEB1-EC36EC7C471F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79D1D7C9-8581-5149-9E1E-9A69AEE8F9CC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84E31335-7853-1D44-AF5B-FAF3B567C95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677" y="6141920"/>
            <a:ext cx="5641875" cy="2760047"/>
          </a:xfrm>
          <a:prstGeom prst="rect">
            <a:avLst/>
          </a:prstGeom>
        </p:spPr>
      </p:pic>
      <p:pic>
        <p:nvPicPr>
          <p:cNvPr id="38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1D8548F4-40F0-2341-8A02-9F0C5A0DAF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38193" y="9163813"/>
            <a:ext cx="503353" cy="5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1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04800" y="647700"/>
            <a:ext cx="13792200" cy="9231196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82CE059A-EDF6-FB4A-ABE9-982E4BB5E14F}"/>
              </a:ext>
            </a:extLst>
          </p:cNvPr>
          <p:cNvGrpSpPr>
            <a:grpSpLocks noChangeAspect="1"/>
          </p:cNvGrpSpPr>
          <p:nvPr/>
        </p:nvGrpSpPr>
        <p:grpSpPr>
          <a:xfrm>
            <a:off x="11582400" y="965423"/>
            <a:ext cx="6421394" cy="4297875"/>
            <a:chOff x="0" y="0"/>
            <a:chExt cx="8456930" cy="63500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8F74BC3-6A05-6E4A-B1D6-4838D25B2644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1D8B6557-A414-024E-8DBC-5DAA41BA0654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B8793F6-C563-5946-9A46-145541386473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78516C8C-6075-FA40-8B2B-CD92B7829C8F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4A5EE66F-2C13-3B43-9ACC-FDC7781F300C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EB7A91C-3F78-1744-B329-542CE3636949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8495D81-1DC6-554C-BC88-7FFB494709EC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108C7C-F696-134A-AA7E-B64136AEDDCD}"/>
              </a:ext>
            </a:extLst>
          </p:cNvPr>
          <p:cNvSpPr/>
          <p:nvPr/>
        </p:nvSpPr>
        <p:spPr>
          <a:xfrm>
            <a:off x="838200" y="2002723"/>
            <a:ext cx="10287000" cy="656977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800" b="1" dirty="0">
                <a:latin typeface="+mj-lt"/>
              </a:rPr>
              <a:t>Tanggal Pelaksanaan</a:t>
            </a:r>
          </a:p>
          <a:p>
            <a:pPr algn="just"/>
            <a:r>
              <a:rPr lang="id-ID" sz="2800" dirty="0">
                <a:latin typeface="+mj-lt"/>
              </a:rPr>
              <a:t> 23  </a:t>
            </a:r>
            <a:r>
              <a:rPr lang="en-US" sz="2800" dirty="0">
                <a:latin typeface="+mj-lt"/>
              </a:rPr>
              <a:t>sept 202</a:t>
            </a:r>
            <a:r>
              <a:rPr lang="id-ID" sz="2800" dirty="0">
                <a:latin typeface="+mj-lt"/>
              </a:rPr>
              <a:t>2</a:t>
            </a:r>
          </a:p>
          <a:p>
            <a:pPr algn="just"/>
            <a:endParaRPr lang="id-ID" sz="2800" dirty="0">
              <a:latin typeface="+mj-lt"/>
            </a:endParaRPr>
          </a:p>
          <a:p>
            <a:pPr algn="just"/>
            <a:r>
              <a:rPr lang="id-ID" sz="2800" b="1" dirty="0">
                <a:latin typeface="+mj-lt"/>
              </a:rPr>
              <a:t>Tahapan</a:t>
            </a:r>
            <a:r>
              <a:rPr lang="id-ID" sz="2800" dirty="0">
                <a:latin typeface="+mj-lt"/>
              </a:rPr>
              <a:t>		</a:t>
            </a:r>
          </a:p>
          <a:p>
            <a:pPr algn="just"/>
            <a:r>
              <a:rPr lang="id-ID" sz="2800" dirty="0">
                <a:latin typeface="+mj-lt"/>
              </a:rPr>
              <a:t>1.   Membuat jadwal </a:t>
            </a:r>
            <a:r>
              <a:rPr lang="id-ID" sz="2800" dirty="0" err="1">
                <a:latin typeface="+mj-lt"/>
              </a:rPr>
              <a:t>sosilasisasi</a:t>
            </a:r>
            <a:endParaRPr lang="id-ID" sz="2800" dirty="0">
              <a:latin typeface="+mj-lt"/>
            </a:endParaRPr>
          </a:p>
          <a:p>
            <a:pPr marL="514350" indent="-514350" algn="just">
              <a:buAutoNum type="arabicPeriod" startAt="2"/>
            </a:pPr>
            <a:r>
              <a:rPr lang="id-ID" sz="2800" dirty="0">
                <a:latin typeface="+mj-lt"/>
              </a:rPr>
              <a:t>Menyampaikan ke unit yang ada di ITKI</a:t>
            </a:r>
          </a:p>
          <a:p>
            <a:pPr algn="just"/>
            <a:r>
              <a:rPr lang="id-ID" sz="2800" dirty="0">
                <a:latin typeface="+mj-lt"/>
              </a:rPr>
              <a:t>3.  </a:t>
            </a:r>
            <a:r>
              <a:rPr lang="id-ID" sz="2800" dirty="0" err="1">
                <a:latin typeface="+mj-lt"/>
              </a:rPr>
              <a:t>Melakukukan</a:t>
            </a:r>
            <a:r>
              <a:rPr lang="id-ID" sz="2800" dirty="0">
                <a:latin typeface="+mj-lt"/>
              </a:rPr>
              <a:t> </a:t>
            </a:r>
            <a:r>
              <a:rPr lang="id-ID" sz="2800" dirty="0" err="1">
                <a:latin typeface="+mj-lt"/>
              </a:rPr>
              <a:t>sosilasisasi</a:t>
            </a:r>
            <a:r>
              <a:rPr lang="id-ID" sz="2800" dirty="0">
                <a:latin typeface="+mj-lt"/>
              </a:rPr>
              <a:t> tentang pengalihan pengisian formulir permintaan layanan IT ke formulir </a:t>
            </a:r>
            <a:r>
              <a:rPr lang="id-ID" sz="2800" dirty="0" err="1">
                <a:latin typeface="+mj-lt"/>
              </a:rPr>
              <a:t>online</a:t>
            </a:r>
            <a:endParaRPr lang="id-ID" sz="2800" dirty="0">
              <a:latin typeface="+mj-lt"/>
            </a:endParaRP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Bahnschrift SemiBold Condensed" panose="020B0502040204020203" pitchFamily="34" charset="0"/>
              </a:rPr>
              <a:t>Output</a:t>
            </a:r>
            <a:r>
              <a:rPr lang="id-ID" sz="2800" dirty="0">
                <a:latin typeface="Bahnschrift SemiBold Condensed" panose="020B0502040204020203" pitchFamily="34" charset="0"/>
              </a:rPr>
              <a:t>	</a:t>
            </a:r>
          </a:p>
          <a:p>
            <a:pPr algn="just"/>
            <a:r>
              <a:rPr lang="id-ID" sz="2800" dirty="0"/>
              <a:t>Penyampaian alur pengisian formulir </a:t>
            </a:r>
            <a:r>
              <a:rPr lang="id-ID" sz="2800" dirty="0" err="1"/>
              <a:t>online</a:t>
            </a:r>
            <a:r>
              <a:rPr lang="id-ID" sz="2800" dirty="0"/>
              <a:t> kepada unit di ITKI, pengalihan permintaan layanan IT dari konvensional ke digital.</a:t>
            </a:r>
            <a:r>
              <a:rPr lang="en-ID" sz="2800" dirty="0"/>
              <a:t> </a:t>
            </a: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Calibri" panose="020F0502020204030204" pitchFamily="34" charset="0"/>
                <a:cs typeface="Calibri" panose="020F0502020204030204" pitchFamily="34" charset="0"/>
              </a:rPr>
              <a:t>Nilai Dasar ASN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Akuntable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, kompeten, Berorientasi Pelayanan, loyal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65FDEF11-18C7-DB4B-82F8-9F0C3FA7E7F9}"/>
              </a:ext>
            </a:extLst>
          </p:cNvPr>
          <p:cNvGrpSpPr>
            <a:grpSpLocks noChangeAspect="1"/>
          </p:cNvGrpSpPr>
          <p:nvPr/>
        </p:nvGrpSpPr>
        <p:grpSpPr>
          <a:xfrm>
            <a:off x="11606508" y="5518940"/>
            <a:ext cx="6421394" cy="4297875"/>
            <a:chOff x="0" y="0"/>
            <a:chExt cx="8456930" cy="6350000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57481FB-81D2-1243-8E57-721F7570396C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4E4BA88-FCAA-2545-864D-46639F9DA424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88E622A-F94C-BD47-A015-F32F33B990D5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4DD6434-8CA8-4E47-B75D-B6023B52CC50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566F57DE-EF66-3A46-9113-CFB2E2683E8A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B943C9B-38BD-F248-BEB1-EC36EC7C471F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79D1D7C9-8581-5149-9E1E-9A69AEE8F9CC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DF489ED2-74E4-5844-9008-F4B42D8D92D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3876" y="1686290"/>
            <a:ext cx="5217478" cy="29347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D033BB-DFBD-854E-88C7-3079D20E7A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266" y="6295461"/>
            <a:ext cx="5215227" cy="2934165"/>
          </a:xfrm>
          <a:prstGeom prst="rect">
            <a:avLst/>
          </a:prstGeom>
        </p:spPr>
      </p:pic>
      <p:pic>
        <p:nvPicPr>
          <p:cNvPr id="37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B4A8EB30-92C4-D842-9681-A3B416ED62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38193" y="9163813"/>
            <a:ext cx="503353" cy="5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65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04800" y="647700"/>
            <a:ext cx="13792200" cy="9231196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82CE059A-EDF6-FB4A-ABE9-982E4BB5E14F}"/>
              </a:ext>
            </a:extLst>
          </p:cNvPr>
          <p:cNvGrpSpPr>
            <a:grpSpLocks noChangeAspect="1"/>
          </p:cNvGrpSpPr>
          <p:nvPr/>
        </p:nvGrpSpPr>
        <p:grpSpPr>
          <a:xfrm>
            <a:off x="11582400" y="2002723"/>
            <a:ext cx="6421394" cy="7623238"/>
            <a:chOff x="0" y="0"/>
            <a:chExt cx="8456930" cy="63500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8F74BC3-6A05-6E4A-B1D6-4838D25B2644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1D8B6557-A414-024E-8DBC-5DAA41BA0654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B8793F6-C563-5946-9A46-145541386473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78516C8C-6075-FA40-8B2B-CD92B7829C8F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4A5EE66F-2C13-3B43-9ACC-FDC7781F300C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EB7A91C-3F78-1744-B329-542CE3636949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8495D81-1DC6-554C-BC88-7FFB494709EC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108C7C-F696-134A-AA7E-B64136AEDDCD}"/>
              </a:ext>
            </a:extLst>
          </p:cNvPr>
          <p:cNvSpPr/>
          <p:nvPr/>
        </p:nvSpPr>
        <p:spPr>
          <a:xfrm>
            <a:off x="838200" y="2002723"/>
            <a:ext cx="10287000" cy="656977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800" b="1" dirty="0">
                <a:latin typeface="+mj-lt"/>
              </a:rPr>
              <a:t>Tanggal Pelaksanaan</a:t>
            </a:r>
          </a:p>
          <a:p>
            <a:pPr algn="just"/>
            <a:r>
              <a:rPr lang="id-ID" sz="2800" dirty="0">
                <a:latin typeface="+mj-lt"/>
              </a:rPr>
              <a:t> 26  </a:t>
            </a:r>
            <a:r>
              <a:rPr lang="en-US" sz="2800" dirty="0">
                <a:latin typeface="+mj-lt"/>
              </a:rPr>
              <a:t>sept 202</a:t>
            </a:r>
            <a:r>
              <a:rPr lang="id-ID" sz="2800" dirty="0">
                <a:latin typeface="+mj-lt"/>
              </a:rPr>
              <a:t>2</a:t>
            </a:r>
          </a:p>
          <a:p>
            <a:pPr algn="just"/>
            <a:endParaRPr lang="id-ID" sz="2800" dirty="0">
              <a:latin typeface="+mj-lt"/>
            </a:endParaRPr>
          </a:p>
          <a:p>
            <a:pPr algn="just"/>
            <a:r>
              <a:rPr lang="id-ID" sz="2800" b="1" dirty="0">
                <a:latin typeface="+mj-lt"/>
              </a:rPr>
              <a:t>Tahapan</a:t>
            </a:r>
            <a:r>
              <a:rPr lang="id-ID" sz="2800" dirty="0">
                <a:latin typeface="+mj-lt"/>
              </a:rPr>
              <a:t>		</a:t>
            </a:r>
          </a:p>
          <a:p>
            <a:pPr algn="just"/>
            <a:r>
              <a:rPr lang="id-ID" sz="2800" dirty="0">
                <a:latin typeface="+mj-lt"/>
              </a:rPr>
              <a:t>1.   Menyiapkan </a:t>
            </a:r>
            <a:r>
              <a:rPr lang="id-ID" sz="2800" dirty="0" err="1">
                <a:latin typeface="+mj-lt"/>
              </a:rPr>
              <a:t>list</a:t>
            </a:r>
            <a:r>
              <a:rPr lang="id-ID" sz="2800" dirty="0">
                <a:latin typeface="+mj-lt"/>
              </a:rPr>
              <a:t> pertanyaan</a:t>
            </a:r>
          </a:p>
          <a:p>
            <a:pPr marL="514350" indent="-514350" algn="just">
              <a:buAutoNum type="arabicPeriod" startAt="2"/>
            </a:pPr>
            <a:r>
              <a:rPr lang="id-ID" sz="2800" dirty="0">
                <a:latin typeface="+mj-lt"/>
              </a:rPr>
              <a:t>Membuat </a:t>
            </a:r>
            <a:r>
              <a:rPr lang="id-ID" sz="2800" dirty="0" err="1">
                <a:latin typeface="+mj-lt"/>
              </a:rPr>
              <a:t>google</a:t>
            </a:r>
            <a:r>
              <a:rPr lang="id-ID" sz="2800" dirty="0">
                <a:latin typeface="+mj-lt"/>
              </a:rPr>
              <a:t> </a:t>
            </a:r>
            <a:r>
              <a:rPr lang="id-ID" sz="2800" dirty="0" err="1">
                <a:latin typeface="+mj-lt"/>
              </a:rPr>
              <a:t>form</a:t>
            </a:r>
            <a:endParaRPr lang="id-ID" sz="2800" dirty="0">
              <a:latin typeface="+mj-lt"/>
            </a:endParaRP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Bahnschrift SemiBold Condensed" panose="020B0502040204020203" pitchFamily="34" charset="0"/>
              </a:rPr>
              <a:t>Output</a:t>
            </a:r>
            <a:r>
              <a:rPr lang="id-ID" sz="2800" dirty="0">
                <a:latin typeface="Bahnschrift SemiBold Condensed" panose="020B0502040204020203" pitchFamily="34" charset="0"/>
              </a:rPr>
              <a:t>	</a:t>
            </a:r>
          </a:p>
          <a:p>
            <a:pPr algn="just"/>
            <a:r>
              <a:rPr lang="id-ID" sz="2800" dirty="0" err="1"/>
              <a:t>Kuisioner</a:t>
            </a:r>
            <a:r>
              <a:rPr lang="id-ID" sz="2800" dirty="0"/>
              <a:t> penggunaan </a:t>
            </a:r>
            <a:r>
              <a:rPr lang="id-ID" sz="2800" dirty="0" err="1"/>
              <a:t>formcognito</a:t>
            </a:r>
            <a:r>
              <a:rPr lang="id-ID" sz="2800" dirty="0"/>
              <a:t> untuk dokumentasi permintaan layanan IT.</a:t>
            </a:r>
            <a:r>
              <a:rPr lang="en-ID" sz="2800" dirty="0"/>
              <a:t>  </a:t>
            </a: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Calibri" panose="020F0502020204030204" pitchFamily="34" charset="0"/>
                <a:cs typeface="Calibri" panose="020F0502020204030204" pitchFamily="34" charset="0"/>
              </a:rPr>
              <a:t>Nilai Dasar ASN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kompeten, </a:t>
            </a:r>
            <a:r>
              <a:rPr lang="id-ID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akuntable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, Adaptif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BC73F44-4E0E-CA46-B054-E29DA512D68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497" y="3087258"/>
            <a:ext cx="2628900" cy="5638756"/>
          </a:xfrm>
          <a:prstGeom prst="rect">
            <a:avLst/>
          </a:prstGeom>
        </p:spPr>
      </p:pic>
      <p:pic>
        <p:nvPicPr>
          <p:cNvPr id="20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9E790690-23F3-AD40-9B76-9B4EEADA8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638193" y="9163813"/>
            <a:ext cx="503353" cy="503353"/>
          </a:xfrm>
          <a:prstGeom prst="rect">
            <a:avLst/>
          </a:prstGeom>
        </p:spPr>
      </p:pic>
      <p:pic>
        <p:nvPicPr>
          <p:cNvPr id="21" name="Picture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AABA2F2-414A-3E49-94B6-B1D7DA7D61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34298" y="9172003"/>
            <a:ext cx="503353" cy="5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4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04800" y="647700"/>
            <a:ext cx="13792200" cy="9231196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82CE059A-EDF6-FB4A-ABE9-982E4BB5E14F}"/>
              </a:ext>
            </a:extLst>
          </p:cNvPr>
          <p:cNvGrpSpPr>
            <a:grpSpLocks noChangeAspect="1"/>
          </p:cNvGrpSpPr>
          <p:nvPr/>
        </p:nvGrpSpPr>
        <p:grpSpPr>
          <a:xfrm>
            <a:off x="11684068" y="0"/>
            <a:ext cx="6421394" cy="4893377"/>
            <a:chOff x="0" y="0"/>
            <a:chExt cx="8456930" cy="63500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8F74BC3-6A05-6E4A-B1D6-4838D25B2644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1D8B6557-A414-024E-8DBC-5DAA41BA0654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B8793F6-C563-5946-9A46-145541386473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78516C8C-6075-FA40-8B2B-CD92B7829C8F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4A5EE66F-2C13-3B43-9ACC-FDC7781F300C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EB7A91C-3F78-1744-B329-542CE3636949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8495D81-1DC6-554C-BC88-7FFB494709EC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108C7C-F696-134A-AA7E-B64136AEDDCD}"/>
              </a:ext>
            </a:extLst>
          </p:cNvPr>
          <p:cNvSpPr/>
          <p:nvPr/>
        </p:nvSpPr>
        <p:spPr>
          <a:xfrm>
            <a:off x="838200" y="2002723"/>
            <a:ext cx="10287000" cy="656977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800" b="1" dirty="0">
                <a:latin typeface="+mj-lt"/>
              </a:rPr>
              <a:t>Tanggal Pelaksanaan</a:t>
            </a:r>
          </a:p>
          <a:p>
            <a:pPr algn="just"/>
            <a:r>
              <a:rPr lang="id-ID" sz="2800" dirty="0">
                <a:latin typeface="+mj-lt"/>
              </a:rPr>
              <a:t> 27  </a:t>
            </a:r>
            <a:r>
              <a:rPr lang="en-US" sz="2800" dirty="0">
                <a:latin typeface="+mj-lt"/>
              </a:rPr>
              <a:t>sept – 29 sept 202</a:t>
            </a:r>
            <a:r>
              <a:rPr lang="id-ID" sz="2800" dirty="0">
                <a:latin typeface="+mj-lt"/>
              </a:rPr>
              <a:t>2</a:t>
            </a:r>
          </a:p>
          <a:p>
            <a:pPr algn="just"/>
            <a:endParaRPr lang="id-ID" sz="2800" dirty="0">
              <a:latin typeface="+mj-lt"/>
            </a:endParaRPr>
          </a:p>
          <a:p>
            <a:pPr algn="just"/>
            <a:r>
              <a:rPr lang="id-ID" sz="2800" b="1" dirty="0">
                <a:latin typeface="+mj-lt"/>
              </a:rPr>
              <a:t>Tahapan</a:t>
            </a:r>
            <a:r>
              <a:rPr lang="id-ID" sz="2800" dirty="0">
                <a:latin typeface="+mj-lt"/>
              </a:rPr>
              <a:t>		</a:t>
            </a:r>
          </a:p>
          <a:p>
            <a:pPr algn="just"/>
            <a:r>
              <a:rPr lang="id-ID" sz="2800" dirty="0">
                <a:latin typeface="+mj-lt"/>
              </a:rPr>
              <a:t>1.   </a:t>
            </a:r>
            <a:r>
              <a:rPr lang="id-ID" sz="2800" dirty="0" err="1">
                <a:latin typeface="+mj-lt"/>
              </a:rPr>
              <a:t>Membarikan</a:t>
            </a:r>
            <a:r>
              <a:rPr lang="id-ID" sz="2800" dirty="0">
                <a:latin typeface="+mj-lt"/>
              </a:rPr>
              <a:t> </a:t>
            </a:r>
            <a:r>
              <a:rPr lang="id-ID" sz="2800" dirty="0" err="1">
                <a:latin typeface="+mj-lt"/>
              </a:rPr>
              <a:t>link</a:t>
            </a:r>
            <a:r>
              <a:rPr lang="id-ID" sz="2800" dirty="0">
                <a:latin typeface="+mj-lt"/>
              </a:rPr>
              <a:t> </a:t>
            </a:r>
            <a:r>
              <a:rPr lang="id-ID" sz="2800" dirty="0" err="1">
                <a:latin typeface="+mj-lt"/>
              </a:rPr>
              <a:t>kuisioner</a:t>
            </a:r>
            <a:r>
              <a:rPr lang="id-ID" sz="2800" dirty="0">
                <a:latin typeface="+mj-lt"/>
              </a:rPr>
              <a:t> kepada unit/ </a:t>
            </a:r>
            <a:r>
              <a:rPr lang="id-ID" sz="2800" dirty="0" err="1">
                <a:latin typeface="+mj-lt"/>
              </a:rPr>
              <a:t>staff</a:t>
            </a:r>
            <a:r>
              <a:rPr lang="id-ID" sz="2800" dirty="0">
                <a:latin typeface="+mj-lt"/>
              </a:rPr>
              <a:t> di ITKI</a:t>
            </a:r>
          </a:p>
          <a:p>
            <a:pPr marL="514350" indent="-514350" algn="just">
              <a:buAutoNum type="arabicPeriod" startAt="2"/>
            </a:pPr>
            <a:r>
              <a:rPr lang="id-ID" sz="2800" dirty="0">
                <a:latin typeface="+mj-lt"/>
              </a:rPr>
              <a:t>Pengisian </a:t>
            </a:r>
            <a:r>
              <a:rPr lang="id-ID" sz="2800" dirty="0" err="1">
                <a:latin typeface="+mj-lt"/>
              </a:rPr>
              <a:t>kuisioner</a:t>
            </a:r>
            <a:r>
              <a:rPr lang="id-ID" sz="2800" dirty="0">
                <a:latin typeface="+mj-lt"/>
              </a:rPr>
              <a:t> oleh unit / </a:t>
            </a:r>
            <a:r>
              <a:rPr lang="id-ID" sz="2800" dirty="0" err="1">
                <a:latin typeface="+mj-lt"/>
              </a:rPr>
              <a:t>staff</a:t>
            </a:r>
            <a:r>
              <a:rPr lang="id-ID" sz="2800" dirty="0">
                <a:latin typeface="+mj-lt"/>
              </a:rPr>
              <a:t> di ITKI</a:t>
            </a: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Bahnschrift SemiBold Condensed" panose="020B0502040204020203" pitchFamily="34" charset="0"/>
              </a:rPr>
              <a:t>Output</a:t>
            </a:r>
            <a:r>
              <a:rPr lang="id-ID" sz="2800" dirty="0">
                <a:latin typeface="Bahnschrift SemiBold Condensed" panose="020B0502040204020203" pitchFamily="34" charset="0"/>
              </a:rPr>
              <a:t>	</a:t>
            </a:r>
          </a:p>
          <a:p>
            <a:pPr algn="just"/>
            <a:r>
              <a:rPr lang="id-ID" sz="2800" dirty="0" err="1"/>
              <a:t>Form</a:t>
            </a:r>
            <a:r>
              <a:rPr lang="id-ID" sz="2800" dirty="0"/>
              <a:t> </a:t>
            </a:r>
            <a:r>
              <a:rPr lang="id-ID" sz="2800" dirty="0" err="1"/>
              <a:t>kuisiomer</a:t>
            </a:r>
            <a:r>
              <a:rPr lang="id-ID" sz="2800" dirty="0"/>
              <a:t> penggunaan formulir </a:t>
            </a:r>
            <a:r>
              <a:rPr lang="id-ID" sz="2800" dirty="0" err="1"/>
              <a:t>online</a:t>
            </a:r>
            <a:r>
              <a:rPr lang="id-ID" sz="2800" dirty="0"/>
              <a:t> untuk dokumentasi permintaan layanan IT telah di isi oleh bagian / unit ITKI</a:t>
            </a:r>
            <a:r>
              <a:rPr lang="en-ID" sz="2800" dirty="0"/>
              <a:t> </a:t>
            </a: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Calibri" panose="020F0502020204030204" pitchFamily="34" charset="0"/>
                <a:cs typeface="Calibri" panose="020F0502020204030204" pitchFamily="34" charset="0"/>
              </a:rPr>
              <a:t>Nilai Dasar ASN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kompeten, kolaboratif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77CB77-E82E-F242-A514-937905CF2C9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893" y="647700"/>
            <a:ext cx="4462780" cy="3138805"/>
          </a:xfrm>
          <a:prstGeom prst="rect">
            <a:avLst/>
          </a:prstGeom>
        </p:spPr>
      </p:pic>
      <p:grpSp>
        <p:nvGrpSpPr>
          <p:cNvPr id="21" name="Group 5">
            <a:extLst>
              <a:ext uri="{FF2B5EF4-FFF2-40B4-BE49-F238E27FC236}">
                <a16:creationId xmlns:a16="http://schemas.microsoft.com/office/drawing/2014/main" id="{E9ABF28B-F810-8C44-BC02-F207EBD575D0}"/>
              </a:ext>
            </a:extLst>
          </p:cNvPr>
          <p:cNvGrpSpPr>
            <a:grpSpLocks noChangeAspect="1"/>
          </p:cNvGrpSpPr>
          <p:nvPr/>
        </p:nvGrpSpPr>
        <p:grpSpPr>
          <a:xfrm>
            <a:off x="11684068" y="5218161"/>
            <a:ext cx="6421394" cy="4893377"/>
            <a:chOff x="0" y="0"/>
            <a:chExt cx="8456930" cy="6350000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A0F72E7-AFA4-6947-BADB-987D10EEB3A1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FCFF205-0B86-F747-8269-B7B8B6494C13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C7C7B83-A58F-5F4D-B86B-28C5E01BDE3D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5CDD05C7-9CA3-DF46-8EAB-662B146F5202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70EEA057-6A29-C340-AA14-2C2DD8430932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F01A57DB-CF61-1641-82D2-B9785DBC2D39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04DFD40-7851-7F46-A029-DAB9967FFD8E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CA6D036F-545B-0B49-AF6F-F9B090C2329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9977" y="6743179"/>
            <a:ext cx="5267960" cy="1305560"/>
          </a:xfrm>
          <a:prstGeom prst="rect">
            <a:avLst/>
          </a:prstGeom>
        </p:spPr>
      </p:pic>
      <p:pic>
        <p:nvPicPr>
          <p:cNvPr id="37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21D60E6C-12E3-5D45-B9C3-FDAA02AC68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638193" y="9163813"/>
            <a:ext cx="503353" cy="5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9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04800" y="647700"/>
            <a:ext cx="13792200" cy="9231196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82CE059A-EDF6-FB4A-ABE9-982E4BB5E14F}"/>
              </a:ext>
            </a:extLst>
          </p:cNvPr>
          <p:cNvGrpSpPr>
            <a:grpSpLocks noChangeAspect="1"/>
          </p:cNvGrpSpPr>
          <p:nvPr/>
        </p:nvGrpSpPr>
        <p:grpSpPr>
          <a:xfrm>
            <a:off x="11684068" y="0"/>
            <a:ext cx="6421394" cy="4893377"/>
            <a:chOff x="0" y="0"/>
            <a:chExt cx="8456930" cy="63500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8F74BC3-6A05-6E4A-B1D6-4838D25B2644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1D8B6557-A414-024E-8DBC-5DAA41BA0654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B8793F6-C563-5946-9A46-145541386473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78516C8C-6075-FA40-8B2B-CD92B7829C8F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4A5EE66F-2C13-3B43-9ACC-FDC7781F300C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EB7A91C-3F78-1744-B329-542CE3636949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8495D81-1DC6-554C-BC88-7FFB494709EC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108C7C-F696-134A-AA7E-B64136AEDDCD}"/>
              </a:ext>
            </a:extLst>
          </p:cNvPr>
          <p:cNvSpPr/>
          <p:nvPr/>
        </p:nvSpPr>
        <p:spPr>
          <a:xfrm>
            <a:off x="838200" y="2002723"/>
            <a:ext cx="10287000" cy="656977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800" b="1" dirty="0">
                <a:latin typeface="+mj-lt"/>
              </a:rPr>
              <a:t>Tanggal Pelaksanaan</a:t>
            </a:r>
          </a:p>
          <a:p>
            <a:pPr algn="just"/>
            <a:r>
              <a:rPr lang="id-ID" sz="2800" dirty="0">
                <a:latin typeface="+mj-lt"/>
              </a:rPr>
              <a:t>3  </a:t>
            </a:r>
            <a:r>
              <a:rPr lang="en-US" sz="2800" dirty="0" err="1">
                <a:latin typeface="+mj-lt"/>
              </a:rPr>
              <a:t>Okt</a:t>
            </a:r>
            <a:r>
              <a:rPr lang="en-US" sz="2800" dirty="0">
                <a:latin typeface="+mj-lt"/>
              </a:rPr>
              <a:t> – 5 </a:t>
            </a:r>
            <a:r>
              <a:rPr lang="en-US" sz="2800" dirty="0" err="1">
                <a:latin typeface="+mj-lt"/>
              </a:rPr>
              <a:t>okt</a:t>
            </a:r>
            <a:r>
              <a:rPr lang="en-US" sz="2800" dirty="0">
                <a:latin typeface="+mj-lt"/>
              </a:rPr>
              <a:t> 202</a:t>
            </a:r>
            <a:r>
              <a:rPr lang="id-ID" sz="2800" dirty="0">
                <a:latin typeface="+mj-lt"/>
              </a:rPr>
              <a:t>2</a:t>
            </a:r>
          </a:p>
          <a:p>
            <a:pPr algn="just"/>
            <a:endParaRPr lang="id-ID" sz="2800" dirty="0">
              <a:latin typeface="+mj-lt"/>
            </a:endParaRPr>
          </a:p>
          <a:p>
            <a:pPr algn="just"/>
            <a:r>
              <a:rPr lang="id-ID" sz="2800" b="1" dirty="0">
                <a:latin typeface="+mj-lt"/>
              </a:rPr>
              <a:t>Tahapan</a:t>
            </a:r>
            <a:r>
              <a:rPr lang="id-ID" sz="2800" dirty="0">
                <a:latin typeface="+mj-lt"/>
              </a:rPr>
              <a:t>		</a:t>
            </a:r>
          </a:p>
          <a:p>
            <a:pPr marL="514350" indent="-514350" algn="just">
              <a:buAutoNum type="arabicPeriod"/>
            </a:pPr>
            <a:r>
              <a:rPr lang="id-ID" sz="2800" dirty="0">
                <a:latin typeface="+mj-lt"/>
              </a:rPr>
              <a:t>Mengumpulkan hasil </a:t>
            </a:r>
            <a:r>
              <a:rPr lang="id-ID" sz="2800" dirty="0" err="1">
                <a:latin typeface="+mj-lt"/>
              </a:rPr>
              <a:t>kuisioner</a:t>
            </a:r>
            <a:endParaRPr lang="id-ID" sz="2800" dirty="0">
              <a:latin typeface="+mj-lt"/>
            </a:endParaRPr>
          </a:p>
          <a:p>
            <a:pPr marL="514350" indent="-514350" algn="just">
              <a:buAutoNum type="arabicPeriod"/>
            </a:pPr>
            <a:r>
              <a:rPr lang="id-ID" sz="2800" dirty="0" err="1">
                <a:latin typeface="+mj-lt"/>
              </a:rPr>
              <a:t>Menganalisa</a:t>
            </a:r>
            <a:r>
              <a:rPr lang="id-ID" sz="2800" dirty="0">
                <a:latin typeface="+mj-lt"/>
              </a:rPr>
              <a:t> hasil</a:t>
            </a:r>
          </a:p>
          <a:p>
            <a:pPr marL="514350" indent="-514350" algn="just">
              <a:buAutoNum type="arabicPeriod"/>
            </a:pPr>
            <a:r>
              <a:rPr lang="id-ID" sz="2800" dirty="0">
                <a:latin typeface="+mj-lt"/>
              </a:rPr>
              <a:t>Membuat kesimpulan dari hasil </a:t>
            </a:r>
            <a:r>
              <a:rPr lang="id-ID" sz="2800" dirty="0" err="1">
                <a:latin typeface="+mj-lt"/>
              </a:rPr>
              <a:t>analisan</a:t>
            </a:r>
            <a:endParaRPr lang="id-ID" sz="2800" dirty="0">
              <a:latin typeface="+mj-lt"/>
            </a:endParaRP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Bahnschrift SemiBold Condensed" panose="020B0502040204020203" pitchFamily="34" charset="0"/>
              </a:rPr>
              <a:t>Output</a:t>
            </a:r>
            <a:r>
              <a:rPr lang="id-ID" sz="2800" dirty="0">
                <a:latin typeface="Bahnschrift SemiBold Condensed" panose="020B0502040204020203" pitchFamily="34" charset="0"/>
              </a:rPr>
              <a:t>	</a:t>
            </a:r>
          </a:p>
          <a:p>
            <a:pPr algn="just"/>
            <a:r>
              <a:rPr lang="id-ID" sz="2800" dirty="0" err="1"/>
              <a:t>Form</a:t>
            </a:r>
            <a:r>
              <a:rPr lang="id-ID" sz="2800" dirty="0"/>
              <a:t> </a:t>
            </a:r>
            <a:r>
              <a:rPr lang="id-ID" sz="2800" dirty="0" err="1"/>
              <a:t>kuisiomer</a:t>
            </a:r>
            <a:r>
              <a:rPr lang="id-ID" sz="2800" dirty="0"/>
              <a:t> penggunaan formulir </a:t>
            </a:r>
            <a:r>
              <a:rPr lang="id-ID" sz="2800" dirty="0" err="1"/>
              <a:t>online</a:t>
            </a:r>
            <a:r>
              <a:rPr lang="id-ID" sz="2800" dirty="0"/>
              <a:t> untuk dokumentasi permintaan layanan IT telah di isi oleh bagian / unit ITKI</a:t>
            </a:r>
            <a:r>
              <a:rPr lang="en-ID" sz="2800" dirty="0"/>
              <a:t> </a:t>
            </a: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Calibri" panose="020F0502020204030204" pitchFamily="34" charset="0"/>
                <a:cs typeface="Calibri" panose="020F0502020204030204" pitchFamily="34" charset="0"/>
              </a:rPr>
              <a:t>Nilai Dasar ASN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kompeten, </a:t>
            </a:r>
            <a:r>
              <a:rPr lang="id-ID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akuntabel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E9ABF28B-F810-8C44-BC02-F207EBD575D0}"/>
              </a:ext>
            </a:extLst>
          </p:cNvPr>
          <p:cNvGrpSpPr>
            <a:grpSpLocks noChangeAspect="1"/>
          </p:cNvGrpSpPr>
          <p:nvPr/>
        </p:nvGrpSpPr>
        <p:grpSpPr>
          <a:xfrm>
            <a:off x="11684068" y="5218161"/>
            <a:ext cx="6421394" cy="4893377"/>
            <a:chOff x="0" y="0"/>
            <a:chExt cx="8456930" cy="6350000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A0F72E7-AFA4-6947-BADB-987D10EEB3A1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FCFF205-0B86-F747-8269-B7B8B6494C13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4C7C7B83-A58F-5F4D-B86B-28C5E01BDE3D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5CDD05C7-9CA3-DF46-8EAB-662B146F5202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70EEA057-6A29-C340-AA14-2C2DD8430932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F01A57DB-CF61-1641-82D2-B9785DBC2D39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04DFD40-7851-7F46-A029-DAB9967FFD8E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42E7356C-E0C6-1042-834E-E8EDA30442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0383" y="521926"/>
            <a:ext cx="4175760" cy="187896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835AD3-31DF-8346-B157-A86F769F54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6275" y="2368091"/>
            <a:ext cx="4163695" cy="193738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A7D3B3A-8312-4A43-BCA1-B4C98F303F2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055" y="5809281"/>
            <a:ext cx="4148455" cy="18256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E14A5C7-495A-0D48-843D-3B3A0AFC539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055" y="7746313"/>
            <a:ext cx="4148455" cy="1864360"/>
          </a:xfrm>
          <a:prstGeom prst="rect">
            <a:avLst/>
          </a:prstGeom>
        </p:spPr>
      </p:pic>
      <p:pic>
        <p:nvPicPr>
          <p:cNvPr id="38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205FF338-2B5B-B74C-AB93-62CCA9CDE1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H="1">
            <a:off x="638193" y="9163813"/>
            <a:ext cx="503353" cy="5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1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04800" y="647700"/>
            <a:ext cx="13792200" cy="9231196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108C7C-F696-134A-AA7E-B64136AEDDCD}"/>
              </a:ext>
            </a:extLst>
          </p:cNvPr>
          <p:cNvSpPr/>
          <p:nvPr/>
        </p:nvSpPr>
        <p:spPr>
          <a:xfrm>
            <a:off x="838200" y="2002723"/>
            <a:ext cx="12725400" cy="656977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800" b="1" dirty="0">
                <a:latin typeface="+mj-lt"/>
              </a:rPr>
              <a:t>Tanggal Pelaksanaan</a:t>
            </a:r>
          </a:p>
          <a:p>
            <a:pPr algn="just"/>
            <a:r>
              <a:rPr lang="id-ID" sz="2800" dirty="0">
                <a:latin typeface="+mj-lt"/>
              </a:rPr>
              <a:t>3  </a:t>
            </a:r>
            <a:r>
              <a:rPr lang="en-US" sz="2800" dirty="0" err="1">
                <a:latin typeface="+mj-lt"/>
              </a:rPr>
              <a:t>Okt</a:t>
            </a:r>
            <a:r>
              <a:rPr lang="en-US" sz="2800" dirty="0">
                <a:latin typeface="+mj-lt"/>
              </a:rPr>
              <a:t> – 5 </a:t>
            </a:r>
            <a:r>
              <a:rPr lang="en-US" sz="2800" dirty="0" err="1">
                <a:latin typeface="+mj-lt"/>
              </a:rPr>
              <a:t>okt</a:t>
            </a:r>
            <a:r>
              <a:rPr lang="en-US" sz="2800" dirty="0">
                <a:latin typeface="+mj-lt"/>
              </a:rPr>
              <a:t> 202</a:t>
            </a:r>
            <a:r>
              <a:rPr lang="id-ID" sz="2800" dirty="0">
                <a:latin typeface="+mj-lt"/>
              </a:rPr>
              <a:t>2</a:t>
            </a:r>
          </a:p>
          <a:p>
            <a:pPr algn="just"/>
            <a:endParaRPr lang="id-ID" sz="2800" dirty="0">
              <a:latin typeface="+mj-lt"/>
            </a:endParaRPr>
          </a:p>
          <a:p>
            <a:pPr algn="just"/>
            <a:r>
              <a:rPr lang="id-ID" sz="2800" b="1" dirty="0">
                <a:latin typeface="+mj-lt"/>
              </a:rPr>
              <a:t>Tahapan</a:t>
            </a:r>
            <a:r>
              <a:rPr lang="id-ID" sz="2800" dirty="0">
                <a:latin typeface="+mj-lt"/>
              </a:rPr>
              <a:t>		</a:t>
            </a:r>
          </a:p>
          <a:p>
            <a:pPr marL="514350" indent="-514350" algn="just">
              <a:buAutoNum type="arabicPeriod"/>
            </a:pPr>
            <a:r>
              <a:rPr lang="id-ID" sz="2800" dirty="0">
                <a:latin typeface="+mj-lt"/>
              </a:rPr>
              <a:t>Mengumpulkan data dan bukti aktualisasi</a:t>
            </a:r>
          </a:p>
          <a:p>
            <a:pPr marL="514350" indent="-514350" algn="just">
              <a:buAutoNum type="arabicPeriod"/>
            </a:pPr>
            <a:r>
              <a:rPr lang="id-ID" sz="2800" dirty="0" err="1">
                <a:latin typeface="+mj-lt"/>
              </a:rPr>
              <a:t>Menganalisa</a:t>
            </a:r>
            <a:r>
              <a:rPr lang="id-ID" sz="2800" dirty="0">
                <a:latin typeface="+mj-lt"/>
              </a:rPr>
              <a:t> laporan</a:t>
            </a:r>
          </a:p>
          <a:p>
            <a:pPr marL="514350" indent="-514350" algn="just">
              <a:buAutoNum type="arabicPeriod"/>
            </a:pPr>
            <a:r>
              <a:rPr lang="id-ID" sz="2800" dirty="0">
                <a:latin typeface="+mj-lt"/>
              </a:rPr>
              <a:t>Membuat konsultasi dengan mentor dan </a:t>
            </a:r>
            <a:r>
              <a:rPr lang="id-ID" sz="2800" dirty="0" err="1">
                <a:latin typeface="+mj-lt"/>
              </a:rPr>
              <a:t>coach</a:t>
            </a:r>
            <a:endParaRPr lang="id-ID" sz="2800" dirty="0">
              <a:latin typeface="+mj-lt"/>
            </a:endParaRPr>
          </a:p>
          <a:p>
            <a:pPr marL="514350" indent="-514350" algn="just">
              <a:buAutoNum type="arabicPeriod"/>
            </a:pPr>
            <a:r>
              <a:rPr lang="id-ID" sz="2800" dirty="0">
                <a:latin typeface="+mj-lt"/>
              </a:rPr>
              <a:t>Meminta </a:t>
            </a:r>
            <a:r>
              <a:rPr lang="id-ID" sz="2800" dirty="0" err="1">
                <a:latin typeface="+mj-lt"/>
              </a:rPr>
              <a:t>persetujan</a:t>
            </a:r>
            <a:r>
              <a:rPr lang="id-ID" sz="2800" dirty="0">
                <a:latin typeface="+mj-lt"/>
              </a:rPr>
              <a:t> mentor terkait aktualisasi</a:t>
            </a: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Bahnschrift SemiBold Condensed" panose="020B0502040204020203" pitchFamily="34" charset="0"/>
              </a:rPr>
              <a:t>Output</a:t>
            </a:r>
            <a:r>
              <a:rPr lang="id-ID" sz="2800" dirty="0">
                <a:latin typeface="Bahnschrift SemiBold Condensed" panose="020B0502040204020203" pitchFamily="34" charset="0"/>
              </a:rPr>
              <a:t>	</a:t>
            </a:r>
          </a:p>
          <a:p>
            <a:pPr algn="just"/>
            <a:r>
              <a:rPr lang="en-US" sz="2800" dirty="0" err="1"/>
              <a:t>Tersusunnya</a:t>
            </a:r>
            <a:r>
              <a:rPr lang="en-US" sz="2800" dirty="0"/>
              <a:t> </a:t>
            </a:r>
            <a:r>
              <a:rPr lang="en-US" sz="2800" dirty="0" err="1"/>
              <a:t>laporan</a:t>
            </a:r>
            <a:r>
              <a:rPr lang="en-US" sz="2800" dirty="0"/>
              <a:t> </a:t>
            </a:r>
            <a:r>
              <a:rPr lang="en-US" sz="2800" dirty="0" err="1"/>
              <a:t>aktualisasi</a:t>
            </a:r>
            <a:endParaRPr lang="en-ID" sz="2800" dirty="0"/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Calibri" panose="020F0502020204030204" pitchFamily="34" charset="0"/>
                <a:cs typeface="Calibri" panose="020F0502020204030204" pitchFamily="34" charset="0"/>
              </a:rPr>
              <a:t>Nilai Dasar ASN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kompeten, </a:t>
            </a:r>
            <a:r>
              <a:rPr lang="id-ID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akuntabel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, kolaboratif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F00A72BB-2404-0D46-8BF4-09A18432F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638193" y="9163813"/>
            <a:ext cx="503353" cy="503353"/>
          </a:xfrm>
          <a:prstGeom prst="rect">
            <a:avLst/>
          </a:prstGeom>
        </p:spPr>
      </p:pic>
      <p:pic>
        <p:nvPicPr>
          <p:cNvPr id="14" name="Picture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6D02534-426B-BE45-BB2D-3F9047CED5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234298" y="9172003"/>
            <a:ext cx="503353" cy="5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80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/>
          <p:cNvSpPr/>
          <p:nvPr/>
        </p:nvSpPr>
        <p:spPr>
          <a:xfrm>
            <a:off x="15024732" y="4528508"/>
            <a:ext cx="1127944" cy="1127944"/>
          </a:xfrm>
          <a:prstGeom prst="ellipse">
            <a:avLst/>
          </a:prstGeom>
          <a:solidFill>
            <a:srgbClr val="D2E161">
              <a:alpha val="4000"/>
            </a:srgbClr>
          </a:solidFill>
          <a:ln>
            <a:noFill/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628554" y="4569404"/>
            <a:ext cx="1127944" cy="1127944"/>
          </a:xfrm>
          <a:prstGeom prst="ellipse">
            <a:avLst/>
          </a:prstGeom>
          <a:solidFill>
            <a:srgbClr val="D2E161">
              <a:alpha val="4000"/>
            </a:srgbClr>
          </a:solidFill>
          <a:ln>
            <a:noFill/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0" y="5138250"/>
            <a:ext cx="37795200" cy="184666"/>
          </a:xfrm>
          <a:prstGeom prst="straightConnector1">
            <a:avLst/>
          </a:prstGeom>
          <a:ln w="158750">
            <a:solidFill>
              <a:srgbClr val="D2E1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55947" y="9360003"/>
            <a:ext cx="503353" cy="5033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028700" y="9360003"/>
            <a:ext cx="503353" cy="5033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786064"/>
            <a:ext cx="162306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Alur</a:t>
            </a:r>
            <a:r>
              <a:rPr lang="en-US" sz="4500" dirty="0">
                <a:solidFill>
                  <a:srgbClr val="FFFCF0"/>
                </a:solidFill>
                <a:latin typeface="Poppins Bold"/>
              </a:rPr>
              <a:t> </a:t>
            </a: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Kegiatan</a:t>
            </a:r>
            <a:endParaRPr lang="en-US" sz="4500" dirty="0">
              <a:solidFill>
                <a:srgbClr val="FFFCF0"/>
              </a:solidFill>
              <a:latin typeface="Poppins Bold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46501" y="4569404"/>
            <a:ext cx="1127944" cy="1127944"/>
          </a:xfrm>
          <a:prstGeom prst="ellipse">
            <a:avLst/>
          </a:prstGeom>
          <a:solidFill>
            <a:srgbClr val="D2E161">
              <a:alpha val="4000"/>
            </a:srgbClr>
          </a:solidFill>
          <a:ln>
            <a:noFill/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2558480" y="4471570"/>
            <a:ext cx="1923304" cy="1262387"/>
            <a:chOff x="2626181" y="4324442"/>
            <a:chExt cx="1923304" cy="1262387"/>
          </a:xfrm>
        </p:grpSpPr>
        <p:pic>
          <p:nvPicPr>
            <p:cNvPr id="55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626181" y="4324442"/>
              <a:ext cx="1923304" cy="1262387"/>
            </a:xfrm>
            <a:prstGeom prst="rect">
              <a:avLst/>
            </a:prstGeom>
          </p:spPr>
        </p:pic>
        <p:pic>
          <p:nvPicPr>
            <p:cNvPr id="60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97956" y="4728698"/>
              <a:ext cx="579754" cy="612024"/>
            </a:xfrm>
            <a:prstGeom prst="rect">
              <a:avLst/>
            </a:prstGeom>
          </p:spPr>
        </p:pic>
      </p:grpSp>
      <p:pic>
        <p:nvPicPr>
          <p:cNvPr id="58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82348" y="4471570"/>
            <a:ext cx="1923304" cy="1262387"/>
          </a:xfrm>
          <a:prstGeom prst="rect">
            <a:avLst/>
          </a:prstGeom>
        </p:spPr>
      </p:pic>
      <p:pic>
        <p:nvPicPr>
          <p:cNvPr id="61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40738" y="4881763"/>
            <a:ext cx="206523" cy="565113"/>
          </a:xfrm>
          <a:prstGeom prst="rect">
            <a:avLst/>
          </a:prstGeom>
        </p:spPr>
      </p:pic>
      <p:pic>
        <p:nvPicPr>
          <p:cNvPr id="59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7052" y="4404349"/>
            <a:ext cx="1923304" cy="1262387"/>
          </a:xfrm>
          <a:prstGeom prst="rect">
            <a:avLst/>
          </a:prstGeom>
        </p:spPr>
      </p:pic>
      <p:pic>
        <p:nvPicPr>
          <p:cNvPr id="6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235049" y="4846324"/>
            <a:ext cx="707310" cy="501547"/>
          </a:xfrm>
          <a:prstGeom prst="rect">
            <a:avLst/>
          </a:prstGeom>
        </p:spPr>
      </p:pic>
      <p:pic>
        <p:nvPicPr>
          <p:cNvPr id="72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377290" y="8532598"/>
            <a:ext cx="3326895" cy="133075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92A5B40-08DA-B440-9A41-5C80BE14C9E9}"/>
              </a:ext>
            </a:extLst>
          </p:cNvPr>
          <p:cNvGrpSpPr/>
          <p:nvPr/>
        </p:nvGrpSpPr>
        <p:grpSpPr>
          <a:xfrm>
            <a:off x="2636143" y="4724699"/>
            <a:ext cx="1835103" cy="2147460"/>
            <a:chOff x="2602580" y="4758061"/>
            <a:chExt cx="1835103" cy="2147460"/>
          </a:xfrm>
        </p:grpSpPr>
        <p:pic>
          <p:nvPicPr>
            <p:cNvPr id="80" name="Picture 15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2602580" y="4758061"/>
              <a:ext cx="1835103" cy="2147460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2670653" y="5607775"/>
              <a:ext cx="1664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Poppins Medium" panose="020B0604020202020204" charset="0"/>
                  <a:cs typeface="Poppins Medium" panose="020B0604020202020204" charset="0"/>
                </a:rPr>
                <a:t>1 sept - 2 Sept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088026" y="6396904"/>
              <a:ext cx="842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Medium" panose="020B0604020202020204" charset="0"/>
                  <a:cs typeface="Poppins Medium" panose="020B0604020202020204" charset="0"/>
                </a:rPr>
                <a:t>Open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2602580" y="6231188"/>
              <a:ext cx="18236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/>
          <p:cNvSpPr txBox="1"/>
          <p:nvPr/>
        </p:nvSpPr>
        <p:spPr>
          <a:xfrm>
            <a:off x="4019374" y="5104888"/>
            <a:ext cx="27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x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4715253" y="4660227"/>
            <a:ext cx="1835103" cy="2147460"/>
            <a:chOff x="2622599" y="4660973"/>
            <a:chExt cx="1835103" cy="2147460"/>
          </a:xfrm>
        </p:grpSpPr>
        <p:pic>
          <p:nvPicPr>
            <p:cNvPr id="126" name="Picture 15">
              <a:hlinkClick r:id="rId17" action="ppaction://hlinksldjump"/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2622599" y="4660973"/>
              <a:ext cx="1835103" cy="2147460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2690672" y="5510687"/>
              <a:ext cx="16866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Poppins Medium" panose="020B0604020202020204" charset="0"/>
                  <a:cs typeface="Poppins Medium" panose="020B0604020202020204" charset="0"/>
                </a:rPr>
                <a:t>8 Sept- 9 Sept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108045" y="6299816"/>
              <a:ext cx="842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Medium" panose="020B0604020202020204" charset="0"/>
                  <a:cs typeface="Poppins Medium" panose="020B0604020202020204" charset="0"/>
                </a:rPr>
                <a:t>Open</a:t>
              </a:r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622599" y="6134100"/>
              <a:ext cx="18236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/>
          <p:cNvSpPr txBox="1"/>
          <p:nvPr/>
        </p:nvSpPr>
        <p:spPr>
          <a:xfrm>
            <a:off x="16122283" y="5025630"/>
            <a:ext cx="27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x</a:t>
            </a:r>
          </a:p>
        </p:txBody>
      </p:sp>
      <p:pic>
        <p:nvPicPr>
          <p:cNvPr id="169" name="Picture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-17389586" y="-13294087"/>
            <a:ext cx="965021" cy="965021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-11201400" y="-7658100"/>
            <a:ext cx="2279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sdsadsad</a:t>
            </a:r>
            <a:endParaRPr lang="en-US" sz="4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453DF-9FBE-CF4D-A0E3-893B22956FDC}"/>
              </a:ext>
            </a:extLst>
          </p:cNvPr>
          <p:cNvGrpSpPr/>
          <p:nvPr/>
        </p:nvGrpSpPr>
        <p:grpSpPr>
          <a:xfrm>
            <a:off x="8222638" y="4742273"/>
            <a:ext cx="1842721" cy="2147460"/>
            <a:chOff x="9299631" y="5906082"/>
            <a:chExt cx="1842721" cy="2147460"/>
          </a:xfrm>
        </p:grpSpPr>
        <p:grpSp>
          <p:nvGrpSpPr>
            <p:cNvPr id="119" name="Group 118"/>
            <p:cNvGrpSpPr/>
            <p:nvPr/>
          </p:nvGrpSpPr>
          <p:grpSpPr>
            <a:xfrm>
              <a:off x="9307249" y="5906082"/>
              <a:ext cx="1835103" cy="2147460"/>
              <a:chOff x="2622599" y="4660973"/>
              <a:chExt cx="1835103" cy="2147460"/>
            </a:xfrm>
          </p:grpSpPr>
          <p:pic>
            <p:nvPicPr>
              <p:cNvPr id="120" name="Picture 15">
                <a:hlinkClick r:id="rId20" action="ppaction://hlinksldjump"/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22599" y="4660973"/>
                <a:ext cx="1835103" cy="2147460"/>
              </a:xfrm>
              <a:prstGeom prst="rect">
                <a:avLst/>
              </a:prstGeom>
            </p:spPr>
          </p:pic>
          <p:sp>
            <p:nvSpPr>
              <p:cNvPr id="121" name="TextBox 120"/>
              <p:cNvSpPr txBox="1"/>
              <p:nvPr/>
            </p:nvSpPr>
            <p:spPr>
              <a:xfrm>
                <a:off x="2690672" y="5510687"/>
                <a:ext cx="16722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Poppins Medium" panose="020B0604020202020204" charset="0"/>
                    <a:cs typeface="Poppins Medium" panose="020B0604020202020204" charset="0"/>
                  </a:rPr>
                  <a:t>5 Sept- 7 Sept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3108045" y="6299816"/>
                <a:ext cx="842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Poppins Medium" panose="020B0604020202020204" charset="0"/>
                    <a:cs typeface="Poppins Medium" panose="020B0604020202020204" charset="0"/>
                  </a:rPr>
                  <a:t>Open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D9E674-8054-0F41-ACF3-F4C7BDA1EE7D}"/>
                </a:ext>
              </a:extLst>
            </p:cNvPr>
            <p:cNvCxnSpPr/>
            <p:nvPr/>
          </p:nvCxnSpPr>
          <p:spPr>
            <a:xfrm>
              <a:off x="9299631" y="7429500"/>
              <a:ext cx="18236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/>
          <p:cNvSpPr txBox="1"/>
          <p:nvPr/>
        </p:nvSpPr>
        <p:spPr>
          <a:xfrm>
            <a:off x="9669193" y="5118518"/>
            <a:ext cx="27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C0217D-50A2-E646-8778-2867CE902F4D}"/>
              </a:ext>
            </a:extLst>
          </p:cNvPr>
          <p:cNvSpPr txBox="1"/>
          <p:nvPr/>
        </p:nvSpPr>
        <p:spPr>
          <a:xfrm>
            <a:off x="3255655" y="3150907"/>
            <a:ext cx="53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0A02F2-FFE0-3E42-A74A-D8ED6EDA7388}"/>
              </a:ext>
            </a:extLst>
          </p:cNvPr>
          <p:cNvSpPr txBox="1"/>
          <p:nvPr/>
        </p:nvSpPr>
        <p:spPr>
          <a:xfrm>
            <a:off x="8991535" y="3035301"/>
            <a:ext cx="53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704018-3869-DA46-957C-2203E9E75654}"/>
              </a:ext>
            </a:extLst>
          </p:cNvPr>
          <p:cNvSpPr txBox="1"/>
          <p:nvPr/>
        </p:nvSpPr>
        <p:spPr>
          <a:xfrm>
            <a:off x="15320698" y="3041135"/>
            <a:ext cx="53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58989884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4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</p:childTnLst>
        </p:cTn>
      </p:par>
    </p:tnLst>
    <p:bldLst>
      <p:bldP spid="89" grpId="0"/>
      <p:bldP spid="89" grpId="1"/>
      <p:bldP spid="130" grpId="0"/>
      <p:bldP spid="130" grpId="1"/>
      <p:bldP spid="124" grpId="0"/>
      <p:bldP spid="12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/>
          <p:cNvSpPr/>
          <p:nvPr/>
        </p:nvSpPr>
        <p:spPr>
          <a:xfrm>
            <a:off x="15024732" y="4528508"/>
            <a:ext cx="1127944" cy="1127944"/>
          </a:xfrm>
          <a:prstGeom prst="ellipse">
            <a:avLst/>
          </a:prstGeom>
          <a:solidFill>
            <a:srgbClr val="D2E161">
              <a:alpha val="4000"/>
            </a:srgbClr>
          </a:solidFill>
          <a:ln>
            <a:noFill/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628554" y="4569404"/>
            <a:ext cx="1127944" cy="1127944"/>
          </a:xfrm>
          <a:prstGeom prst="ellipse">
            <a:avLst/>
          </a:prstGeom>
          <a:solidFill>
            <a:srgbClr val="D2E161">
              <a:alpha val="4000"/>
            </a:srgbClr>
          </a:solidFill>
          <a:ln>
            <a:noFill/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0" y="5138250"/>
            <a:ext cx="37795200" cy="184666"/>
          </a:xfrm>
          <a:prstGeom prst="straightConnector1">
            <a:avLst/>
          </a:prstGeom>
          <a:ln w="158750">
            <a:solidFill>
              <a:srgbClr val="D2E1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55947" y="9360003"/>
            <a:ext cx="503353" cy="503353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028700" y="9360003"/>
            <a:ext cx="503353" cy="5033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786064"/>
            <a:ext cx="162306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Alur</a:t>
            </a:r>
            <a:r>
              <a:rPr lang="en-US" sz="4500" dirty="0">
                <a:solidFill>
                  <a:srgbClr val="FFFCF0"/>
                </a:solidFill>
                <a:latin typeface="Poppins Bold"/>
              </a:rPr>
              <a:t> </a:t>
            </a: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Kegiatan</a:t>
            </a:r>
            <a:endParaRPr lang="en-US" sz="4500" dirty="0">
              <a:solidFill>
                <a:srgbClr val="FFFCF0"/>
              </a:solidFill>
              <a:latin typeface="Poppins Bold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2946501" y="4569404"/>
            <a:ext cx="1127944" cy="1127944"/>
          </a:xfrm>
          <a:prstGeom prst="ellipse">
            <a:avLst/>
          </a:prstGeom>
          <a:solidFill>
            <a:srgbClr val="D2E161">
              <a:alpha val="4000"/>
            </a:srgbClr>
          </a:solidFill>
          <a:ln>
            <a:noFill/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558480" y="4471570"/>
            <a:ext cx="1923304" cy="1262387"/>
          </a:xfrm>
          <a:prstGeom prst="rect">
            <a:avLst/>
          </a:prstGeom>
        </p:spPr>
      </p:pic>
      <p:pic>
        <p:nvPicPr>
          <p:cNvPr id="58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182348" y="4471570"/>
            <a:ext cx="1923304" cy="1262387"/>
          </a:xfrm>
          <a:prstGeom prst="rect">
            <a:avLst/>
          </a:prstGeom>
        </p:spPr>
      </p:pic>
      <p:pic>
        <p:nvPicPr>
          <p:cNvPr id="59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7052" y="4404349"/>
            <a:ext cx="1923304" cy="1262387"/>
          </a:xfrm>
          <a:prstGeom prst="rect">
            <a:avLst/>
          </a:prstGeom>
        </p:spPr>
      </p:pic>
      <p:pic>
        <p:nvPicPr>
          <p:cNvPr id="72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377290" y="8532598"/>
            <a:ext cx="3326895" cy="1330758"/>
          </a:xfrm>
          <a:prstGeom prst="rect">
            <a:avLst/>
          </a:prstGeom>
        </p:spPr>
      </p:pic>
      <p:pic>
        <p:nvPicPr>
          <p:cNvPr id="169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17389586" y="-13294087"/>
            <a:ext cx="965021" cy="965021"/>
          </a:xfrm>
          <a:prstGeom prst="rect">
            <a:avLst/>
          </a:prstGeom>
        </p:spPr>
      </p:pic>
      <p:pic>
        <p:nvPicPr>
          <p:cNvPr id="10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42960" y="-13228920"/>
            <a:ext cx="965021" cy="965021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-11201400" y="-7658100"/>
            <a:ext cx="2279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sdsadsad</a:t>
            </a:r>
            <a:endParaRPr lang="en-US" sz="4400" dirty="0"/>
          </a:p>
        </p:txBody>
      </p:sp>
      <p:pic>
        <p:nvPicPr>
          <p:cNvPr id="39" name="Picture 6">
            <a:extLst>
              <a:ext uri="{FF2B5EF4-FFF2-40B4-BE49-F238E27FC236}">
                <a16:creationId xmlns:a16="http://schemas.microsoft.com/office/drawing/2014/main" id="{F761ABE7-3B33-844E-916C-A3DE62F0A9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247938" y="4879748"/>
            <a:ext cx="615965" cy="603646"/>
          </a:xfrm>
          <a:prstGeom prst="rect">
            <a:avLst/>
          </a:prstGeom>
        </p:spPr>
      </p:pic>
      <p:pic>
        <p:nvPicPr>
          <p:cNvPr id="40" name="Picture 30">
            <a:extLst>
              <a:ext uri="{FF2B5EF4-FFF2-40B4-BE49-F238E27FC236}">
                <a16:creationId xmlns:a16="http://schemas.microsoft.com/office/drawing/2014/main" id="{DBF6D8F2-AD84-2548-9CD8-012EB1E09BA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8844983" y="4841788"/>
            <a:ext cx="662962" cy="642471"/>
          </a:xfrm>
          <a:prstGeom prst="rect">
            <a:avLst/>
          </a:prstGeom>
        </p:spPr>
      </p:pic>
      <p:pic>
        <p:nvPicPr>
          <p:cNvPr id="41" name="Picture 9">
            <a:extLst>
              <a:ext uri="{FF2B5EF4-FFF2-40B4-BE49-F238E27FC236}">
                <a16:creationId xmlns:a16="http://schemas.microsoft.com/office/drawing/2014/main" id="{BEC9F23F-8AE8-4B4F-A148-D8BF134969C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5271001" y="4822704"/>
            <a:ext cx="635406" cy="7132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92A5B40-08DA-B440-9A41-5C80BE14C9E9}"/>
              </a:ext>
            </a:extLst>
          </p:cNvPr>
          <p:cNvGrpSpPr/>
          <p:nvPr/>
        </p:nvGrpSpPr>
        <p:grpSpPr>
          <a:xfrm>
            <a:off x="2662810" y="4842230"/>
            <a:ext cx="1882491" cy="2147460"/>
            <a:chOff x="2602580" y="4758061"/>
            <a:chExt cx="1882491" cy="2147460"/>
          </a:xfrm>
        </p:grpSpPr>
        <p:pic>
          <p:nvPicPr>
            <p:cNvPr id="80" name="Picture 15">
              <a:hlinkClick r:id="rId16" action="ppaction://hlinksldjump"/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2602580" y="4758061"/>
              <a:ext cx="1835103" cy="2147460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2615648" y="5572129"/>
              <a:ext cx="1869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Poppins Medium" panose="020B0604020202020204" charset="0"/>
                  <a:cs typeface="Poppins Medium" panose="020B0604020202020204" charset="0"/>
                </a:rPr>
                <a:t>12 sept - 14 Sept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088026" y="6396904"/>
              <a:ext cx="842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Medium" panose="020B0604020202020204" charset="0"/>
                  <a:cs typeface="Poppins Medium" panose="020B0604020202020204" charset="0"/>
                </a:rPr>
                <a:t>Open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2602580" y="6231188"/>
              <a:ext cx="18236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/>
          <p:cNvSpPr txBox="1"/>
          <p:nvPr/>
        </p:nvSpPr>
        <p:spPr>
          <a:xfrm>
            <a:off x="4046041" y="5222419"/>
            <a:ext cx="27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x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453DF-9FBE-CF4D-A0E3-893B22956FDC}"/>
              </a:ext>
            </a:extLst>
          </p:cNvPr>
          <p:cNvGrpSpPr/>
          <p:nvPr/>
        </p:nvGrpSpPr>
        <p:grpSpPr>
          <a:xfrm>
            <a:off x="8262931" y="4721452"/>
            <a:ext cx="1908244" cy="2147460"/>
            <a:chOff x="9299631" y="5906082"/>
            <a:chExt cx="1908244" cy="2147460"/>
          </a:xfrm>
        </p:grpSpPr>
        <p:grpSp>
          <p:nvGrpSpPr>
            <p:cNvPr id="119" name="Group 118"/>
            <p:cNvGrpSpPr/>
            <p:nvPr/>
          </p:nvGrpSpPr>
          <p:grpSpPr>
            <a:xfrm>
              <a:off x="9307249" y="5906082"/>
              <a:ext cx="1900626" cy="2147460"/>
              <a:chOff x="2622599" y="4660973"/>
              <a:chExt cx="1900626" cy="2147460"/>
            </a:xfrm>
          </p:grpSpPr>
          <p:pic>
            <p:nvPicPr>
              <p:cNvPr id="120" name="Picture 15">
                <a:hlinkClick r:id="rId19" action="ppaction://hlinksldjump"/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22599" y="4660973"/>
                <a:ext cx="1835103" cy="2147460"/>
              </a:xfrm>
              <a:prstGeom prst="rect">
                <a:avLst/>
              </a:prstGeom>
            </p:spPr>
          </p:pic>
          <p:sp>
            <p:nvSpPr>
              <p:cNvPr id="121" name="TextBox 120"/>
              <p:cNvSpPr txBox="1"/>
              <p:nvPr/>
            </p:nvSpPr>
            <p:spPr>
              <a:xfrm>
                <a:off x="2690672" y="5510687"/>
                <a:ext cx="18325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Poppins Medium" panose="020B0604020202020204" charset="0"/>
                    <a:cs typeface="Poppins Medium" panose="020B0604020202020204" charset="0"/>
                  </a:rPr>
                  <a:t>15 Sept- 16 Sept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3108045" y="6299816"/>
                <a:ext cx="842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Poppins Medium" panose="020B0604020202020204" charset="0"/>
                    <a:cs typeface="Poppins Medium" panose="020B0604020202020204" charset="0"/>
                  </a:rPr>
                  <a:t>Open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D9E674-8054-0F41-ACF3-F4C7BDA1EE7D}"/>
                </a:ext>
              </a:extLst>
            </p:cNvPr>
            <p:cNvCxnSpPr/>
            <p:nvPr/>
          </p:nvCxnSpPr>
          <p:spPr>
            <a:xfrm>
              <a:off x="9299631" y="7429500"/>
              <a:ext cx="18236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/>
          <p:cNvSpPr txBox="1"/>
          <p:nvPr/>
        </p:nvSpPr>
        <p:spPr>
          <a:xfrm>
            <a:off x="9709486" y="5097697"/>
            <a:ext cx="27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x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4715253" y="4691691"/>
            <a:ext cx="1835103" cy="2147460"/>
            <a:chOff x="2622599" y="4660973"/>
            <a:chExt cx="1835103" cy="2147460"/>
          </a:xfrm>
        </p:grpSpPr>
        <p:pic>
          <p:nvPicPr>
            <p:cNvPr id="126" name="Picture 15">
              <a:hlinkClick r:id="rId20" action="ppaction://hlinksldjump"/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2622599" y="4660973"/>
              <a:ext cx="1835103" cy="2147460"/>
            </a:xfrm>
            <a:prstGeom prst="rect">
              <a:avLst/>
            </a:prstGeom>
          </p:spPr>
        </p:pic>
        <p:sp>
          <p:nvSpPr>
            <p:cNvPr id="127" name="TextBox 126"/>
            <p:cNvSpPr txBox="1"/>
            <p:nvPr/>
          </p:nvSpPr>
          <p:spPr>
            <a:xfrm>
              <a:off x="2996253" y="5545750"/>
              <a:ext cx="954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Poppins Medium" panose="020B0604020202020204" charset="0"/>
                  <a:cs typeface="Poppins Medium" panose="020B0604020202020204" charset="0"/>
                </a:rPr>
                <a:t>23 Sept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3108045" y="6299816"/>
              <a:ext cx="842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oppins Medium" panose="020B0604020202020204" charset="0"/>
                  <a:cs typeface="Poppins Medium" panose="020B0604020202020204" charset="0"/>
                </a:rPr>
                <a:t>Open</a:t>
              </a:r>
            </a:p>
          </p:txBody>
        </p:sp>
        <p:cxnSp>
          <p:nvCxnSpPr>
            <p:cNvPr id="129" name="Straight Connector 128"/>
            <p:cNvCxnSpPr/>
            <p:nvPr/>
          </p:nvCxnSpPr>
          <p:spPr>
            <a:xfrm>
              <a:off x="2622599" y="6134100"/>
              <a:ext cx="18236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/>
          <p:cNvSpPr txBox="1"/>
          <p:nvPr/>
        </p:nvSpPr>
        <p:spPr>
          <a:xfrm>
            <a:off x="16122283" y="5057094"/>
            <a:ext cx="27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8A0347-C3FE-8B45-8273-907CBC5855D2}"/>
              </a:ext>
            </a:extLst>
          </p:cNvPr>
          <p:cNvSpPr txBox="1"/>
          <p:nvPr/>
        </p:nvSpPr>
        <p:spPr>
          <a:xfrm>
            <a:off x="3255655" y="3150907"/>
            <a:ext cx="53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842626-312D-4248-B08E-BBC1439AD28D}"/>
              </a:ext>
            </a:extLst>
          </p:cNvPr>
          <p:cNvSpPr txBox="1"/>
          <p:nvPr/>
        </p:nvSpPr>
        <p:spPr>
          <a:xfrm>
            <a:off x="15396855" y="3039147"/>
            <a:ext cx="53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BBF2C8-95E4-0746-B41E-27AC9BB52CFE}"/>
              </a:ext>
            </a:extLst>
          </p:cNvPr>
          <p:cNvSpPr txBox="1"/>
          <p:nvPr/>
        </p:nvSpPr>
        <p:spPr>
          <a:xfrm>
            <a:off x="8906741" y="3119302"/>
            <a:ext cx="53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65221986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4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</p:childTnLst>
        </p:cTn>
      </p:par>
    </p:tnLst>
    <p:bldLst>
      <p:bldP spid="89" grpId="0"/>
      <p:bldP spid="89" grpId="1"/>
      <p:bldP spid="124" grpId="0"/>
      <p:bldP spid="124" grpId="1"/>
      <p:bldP spid="130" grpId="0"/>
      <p:bldP spid="13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>
            <a:off x="0" y="5138250"/>
            <a:ext cx="37795200" cy="184666"/>
          </a:xfrm>
          <a:prstGeom prst="straightConnector1">
            <a:avLst/>
          </a:prstGeom>
          <a:ln w="158750">
            <a:solidFill>
              <a:srgbClr val="D2E1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55947" y="9360003"/>
            <a:ext cx="503353" cy="503353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028700" y="9360003"/>
            <a:ext cx="503353" cy="5033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786064"/>
            <a:ext cx="162306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Alur</a:t>
            </a:r>
            <a:r>
              <a:rPr lang="en-US" sz="4500" dirty="0">
                <a:solidFill>
                  <a:srgbClr val="FFFCF0"/>
                </a:solidFill>
                <a:latin typeface="Poppins Bold"/>
              </a:rPr>
              <a:t> </a:t>
            </a: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Kegiatan</a:t>
            </a:r>
            <a:endParaRPr lang="en-US" sz="4500" dirty="0">
              <a:solidFill>
                <a:srgbClr val="FFFCF0"/>
              </a:solidFill>
              <a:latin typeface="Poppins Bold"/>
            </a:endParaRPr>
          </a:p>
        </p:txBody>
      </p:sp>
      <p:pic>
        <p:nvPicPr>
          <p:cNvPr id="72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377290" y="8532598"/>
            <a:ext cx="3326895" cy="1330758"/>
          </a:xfrm>
          <a:prstGeom prst="rect">
            <a:avLst/>
          </a:prstGeom>
        </p:spPr>
      </p:pic>
      <p:pic>
        <p:nvPicPr>
          <p:cNvPr id="169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7389586" y="-13294087"/>
            <a:ext cx="965021" cy="965021"/>
          </a:xfrm>
          <a:prstGeom prst="rect">
            <a:avLst/>
          </a:prstGeom>
        </p:spPr>
      </p:pic>
      <p:pic>
        <p:nvPicPr>
          <p:cNvPr id="10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2960" y="-13228920"/>
            <a:ext cx="965021" cy="965021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-11201400" y="-7658100"/>
            <a:ext cx="2279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sdsadsad</a:t>
            </a:r>
            <a:endParaRPr lang="en-US" sz="44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C0E443-583A-9A4F-B9EF-288FB41D3F47}"/>
              </a:ext>
            </a:extLst>
          </p:cNvPr>
          <p:cNvSpPr/>
          <p:nvPr/>
        </p:nvSpPr>
        <p:spPr>
          <a:xfrm>
            <a:off x="1715045" y="4403725"/>
            <a:ext cx="1127944" cy="1127944"/>
          </a:xfrm>
          <a:prstGeom prst="ellipse">
            <a:avLst/>
          </a:prstGeom>
          <a:solidFill>
            <a:srgbClr val="D2E161">
              <a:alpha val="4000"/>
            </a:srgbClr>
          </a:solidFill>
          <a:ln>
            <a:noFill/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11">
            <a:extLst>
              <a:ext uri="{FF2B5EF4-FFF2-40B4-BE49-F238E27FC236}">
                <a16:creationId xmlns:a16="http://schemas.microsoft.com/office/drawing/2014/main" id="{9913A136-B402-FB45-9AEB-2B714A9BE8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68839" y="4305891"/>
            <a:ext cx="1923304" cy="1262387"/>
          </a:xfrm>
          <a:prstGeom prst="rect">
            <a:avLst/>
          </a:prstGeom>
        </p:spPr>
      </p:pic>
      <p:pic>
        <p:nvPicPr>
          <p:cNvPr id="61" name="Picture 14">
            <a:extLst>
              <a:ext uri="{FF2B5EF4-FFF2-40B4-BE49-F238E27FC236}">
                <a16:creationId xmlns:a16="http://schemas.microsoft.com/office/drawing/2014/main" id="{3ABA22E4-2AFB-C74F-A36E-41257FA4462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127229" y="4716084"/>
            <a:ext cx="206523" cy="565113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9B8BAE2-E30B-7F40-9372-97100D030772}"/>
              </a:ext>
            </a:extLst>
          </p:cNvPr>
          <p:cNvGrpSpPr/>
          <p:nvPr/>
        </p:nvGrpSpPr>
        <p:grpSpPr>
          <a:xfrm>
            <a:off x="1349422" y="4592382"/>
            <a:ext cx="1842721" cy="2147460"/>
            <a:chOff x="9299631" y="5906082"/>
            <a:chExt cx="1842721" cy="214746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35B91DD-D4DA-8E4D-AD0C-0A461551205B}"/>
                </a:ext>
              </a:extLst>
            </p:cNvPr>
            <p:cNvGrpSpPr/>
            <p:nvPr/>
          </p:nvGrpSpPr>
          <p:grpSpPr>
            <a:xfrm>
              <a:off x="9307249" y="5906082"/>
              <a:ext cx="1835103" cy="2147460"/>
              <a:chOff x="2622599" y="4660973"/>
              <a:chExt cx="1835103" cy="2147460"/>
            </a:xfrm>
          </p:grpSpPr>
          <p:pic>
            <p:nvPicPr>
              <p:cNvPr id="66" name="Picture 1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72D71B6-9E1A-164D-9F40-FEAFAB89D3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22599" y="4660973"/>
                <a:ext cx="1835103" cy="2147460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6A791FC-A5C7-5D4E-A281-6189CBA04A5A}"/>
                  </a:ext>
                </a:extLst>
              </p:cNvPr>
              <p:cNvSpPr txBox="1"/>
              <p:nvPr/>
            </p:nvSpPr>
            <p:spPr>
              <a:xfrm>
                <a:off x="2980604" y="5606915"/>
                <a:ext cx="9492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Poppins Medium" panose="020B0604020202020204" charset="0"/>
                    <a:cs typeface="Poppins Medium" panose="020B0604020202020204" charset="0"/>
                  </a:rPr>
                  <a:t>26 sept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38E8A32-6251-C94A-9ED9-A104F0F30A3F}"/>
                  </a:ext>
                </a:extLst>
              </p:cNvPr>
              <p:cNvSpPr txBox="1"/>
              <p:nvPr/>
            </p:nvSpPr>
            <p:spPr>
              <a:xfrm>
                <a:off x="3108045" y="6299816"/>
                <a:ext cx="842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Poppins Medium" panose="020B0604020202020204" charset="0"/>
                    <a:cs typeface="Poppins Medium" panose="020B0604020202020204" charset="0"/>
                  </a:rPr>
                  <a:t>Open</a:t>
                </a:r>
              </a:p>
            </p:txBody>
          </p: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7580CDF-5FD9-2B4C-8881-00BF650335A0}"/>
                </a:ext>
              </a:extLst>
            </p:cNvPr>
            <p:cNvCxnSpPr/>
            <p:nvPr/>
          </p:nvCxnSpPr>
          <p:spPr>
            <a:xfrm>
              <a:off x="9299631" y="7429500"/>
              <a:ext cx="18236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92F975A-E938-0D46-98D8-B96DA87D6E19}"/>
              </a:ext>
            </a:extLst>
          </p:cNvPr>
          <p:cNvSpPr txBox="1"/>
          <p:nvPr/>
        </p:nvSpPr>
        <p:spPr>
          <a:xfrm>
            <a:off x="2795977" y="4968627"/>
            <a:ext cx="27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x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916A26E-DF48-2347-BCE8-71A95BEC09C9}"/>
              </a:ext>
            </a:extLst>
          </p:cNvPr>
          <p:cNvSpPr/>
          <p:nvPr/>
        </p:nvSpPr>
        <p:spPr>
          <a:xfrm>
            <a:off x="6256410" y="4410843"/>
            <a:ext cx="1127944" cy="1127944"/>
          </a:xfrm>
          <a:prstGeom prst="ellipse">
            <a:avLst/>
          </a:prstGeom>
          <a:solidFill>
            <a:srgbClr val="D2E161">
              <a:alpha val="4000"/>
            </a:srgbClr>
          </a:solidFill>
          <a:ln>
            <a:noFill/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11">
            <a:extLst>
              <a:ext uri="{FF2B5EF4-FFF2-40B4-BE49-F238E27FC236}">
                <a16:creationId xmlns:a16="http://schemas.microsoft.com/office/drawing/2014/main" id="{87B3AA18-8D03-A24F-BABA-F092D18CDF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10204" y="4313009"/>
            <a:ext cx="1923304" cy="1262387"/>
          </a:xfrm>
          <a:prstGeom prst="rect">
            <a:avLst/>
          </a:prstGeom>
        </p:spPr>
      </p:pic>
      <p:sp>
        <p:nvSpPr>
          <p:cNvPr id="87" name="Oval 86">
            <a:extLst>
              <a:ext uri="{FF2B5EF4-FFF2-40B4-BE49-F238E27FC236}">
                <a16:creationId xmlns:a16="http://schemas.microsoft.com/office/drawing/2014/main" id="{55E11825-36C5-354F-96A3-DEE466DFF777}"/>
              </a:ext>
            </a:extLst>
          </p:cNvPr>
          <p:cNvSpPr/>
          <p:nvPr/>
        </p:nvSpPr>
        <p:spPr>
          <a:xfrm>
            <a:off x="11116597" y="4508677"/>
            <a:ext cx="1127944" cy="1127944"/>
          </a:xfrm>
          <a:prstGeom prst="ellipse">
            <a:avLst/>
          </a:prstGeom>
          <a:solidFill>
            <a:srgbClr val="D2E161">
              <a:alpha val="4000"/>
            </a:srgbClr>
          </a:solidFill>
          <a:ln>
            <a:noFill/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11">
            <a:extLst>
              <a:ext uri="{FF2B5EF4-FFF2-40B4-BE49-F238E27FC236}">
                <a16:creationId xmlns:a16="http://schemas.microsoft.com/office/drawing/2014/main" id="{6EDC654C-BCF2-5B43-BEC1-5690F76EDE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670391" y="4410843"/>
            <a:ext cx="1923304" cy="1262387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EBF84969-F86A-D449-B498-3C7451D1CA99}"/>
              </a:ext>
            </a:extLst>
          </p:cNvPr>
          <p:cNvSpPr/>
          <p:nvPr/>
        </p:nvSpPr>
        <p:spPr>
          <a:xfrm>
            <a:off x="15468840" y="4508677"/>
            <a:ext cx="1127944" cy="1127944"/>
          </a:xfrm>
          <a:prstGeom prst="ellipse">
            <a:avLst/>
          </a:prstGeom>
          <a:solidFill>
            <a:srgbClr val="D2E161">
              <a:alpha val="4000"/>
            </a:srgbClr>
          </a:solidFill>
          <a:ln>
            <a:noFill/>
          </a:ln>
          <a:effectLst>
            <a:glow rad="2794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11">
            <a:extLst>
              <a:ext uri="{FF2B5EF4-FFF2-40B4-BE49-F238E27FC236}">
                <a16:creationId xmlns:a16="http://schemas.microsoft.com/office/drawing/2014/main" id="{FB48C631-C90A-F74A-A3AF-E8C5B1EFA0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022634" y="4410843"/>
            <a:ext cx="1923304" cy="1262387"/>
          </a:xfrm>
          <a:prstGeom prst="rect">
            <a:avLst/>
          </a:prstGeom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80A562E3-E119-5B4E-8424-1FB4DF39C40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1332243" y="4805436"/>
            <a:ext cx="684494" cy="494080"/>
          </a:xfrm>
          <a:prstGeom prst="rect">
            <a:avLst/>
          </a:prstGeom>
        </p:spPr>
      </p:pic>
      <p:pic>
        <p:nvPicPr>
          <p:cNvPr id="46" name="Picture 27">
            <a:extLst>
              <a:ext uri="{FF2B5EF4-FFF2-40B4-BE49-F238E27FC236}">
                <a16:creationId xmlns:a16="http://schemas.microsoft.com/office/drawing/2014/main" id="{7DA18416-A5FF-2649-9B6F-30C0E454BE5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5660588" y="4873350"/>
            <a:ext cx="707310" cy="501547"/>
          </a:xfrm>
          <a:prstGeom prst="rect">
            <a:avLst/>
          </a:prstGeom>
        </p:spPr>
      </p:pic>
      <p:pic>
        <p:nvPicPr>
          <p:cNvPr id="109" name="Picture 22">
            <a:extLst>
              <a:ext uri="{FF2B5EF4-FFF2-40B4-BE49-F238E27FC236}">
                <a16:creationId xmlns:a16="http://schemas.microsoft.com/office/drawing/2014/main" id="{7628378B-3FE7-7B48-A99B-6B72F4D0D34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6578399" y="4722743"/>
            <a:ext cx="483965" cy="471646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74AA2B3B-DF80-E644-A84A-64F50406BF52}"/>
              </a:ext>
            </a:extLst>
          </p:cNvPr>
          <p:cNvGrpSpPr/>
          <p:nvPr/>
        </p:nvGrpSpPr>
        <p:grpSpPr>
          <a:xfrm>
            <a:off x="5889463" y="4621934"/>
            <a:ext cx="1910794" cy="2147460"/>
            <a:chOff x="9299631" y="5906082"/>
            <a:chExt cx="1910794" cy="214746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674CB18-EBEC-2242-85C6-912730C36AD2}"/>
                </a:ext>
              </a:extLst>
            </p:cNvPr>
            <p:cNvGrpSpPr/>
            <p:nvPr/>
          </p:nvGrpSpPr>
          <p:grpSpPr>
            <a:xfrm>
              <a:off x="9302530" y="5906082"/>
              <a:ext cx="1907895" cy="2147460"/>
              <a:chOff x="2617880" y="4660973"/>
              <a:chExt cx="1907895" cy="2147460"/>
            </a:xfrm>
          </p:grpSpPr>
          <p:pic>
            <p:nvPicPr>
              <p:cNvPr id="79" name="Picture 1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8639B806-8D7D-D547-B099-26BBEFC9D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22599" y="4660973"/>
                <a:ext cx="1835103" cy="2147460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5A7E899-8FCF-AD43-8FB6-3DF4E0E134FE}"/>
                  </a:ext>
                </a:extLst>
              </p:cNvPr>
              <p:cNvSpPr txBox="1"/>
              <p:nvPr/>
            </p:nvSpPr>
            <p:spPr>
              <a:xfrm>
                <a:off x="2617880" y="5607182"/>
                <a:ext cx="190789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Poppins Medium" panose="020B0604020202020204" charset="0"/>
                    <a:cs typeface="Poppins Medium" panose="020B0604020202020204" charset="0"/>
                  </a:rPr>
                  <a:t>27 Sept- 29 Sept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3FA4B58-DB66-2345-BD88-8092C07A223D}"/>
                  </a:ext>
                </a:extLst>
              </p:cNvPr>
              <p:cNvSpPr txBox="1"/>
              <p:nvPr/>
            </p:nvSpPr>
            <p:spPr>
              <a:xfrm>
                <a:off x="3108045" y="6299816"/>
                <a:ext cx="842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Poppins Medium" panose="020B0604020202020204" charset="0"/>
                    <a:cs typeface="Poppins Medium" panose="020B0604020202020204" charset="0"/>
                  </a:rPr>
                  <a:t>Open</a:t>
                </a:r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08BDFE2-E90D-A140-983D-6D247CE382EB}"/>
                </a:ext>
              </a:extLst>
            </p:cNvPr>
            <p:cNvCxnSpPr/>
            <p:nvPr/>
          </p:nvCxnSpPr>
          <p:spPr>
            <a:xfrm>
              <a:off x="9299631" y="7429500"/>
              <a:ext cx="18236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4FC6D1E-7843-4D49-91BF-333A122E42CA}"/>
              </a:ext>
            </a:extLst>
          </p:cNvPr>
          <p:cNvSpPr txBox="1"/>
          <p:nvPr/>
        </p:nvSpPr>
        <p:spPr>
          <a:xfrm>
            <a:off x="7336018" y="4998179"/>
            <a:ext cx="27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x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DE08D32-CAC0-B54E-AAEC-08119B4DCBFF}"/>
              </a:ext>
            </a:extLst>
          </p:cNvPr>
          <p:cNvGrpSpPr/>
          <p:nvPr/>
        </p:nvGrpSpPr>
        <p:grpSpPr>
          <a:xfrm>
            <a:off x="10734068" y="4697334"/>
            <a:ext cx="1842721" cy="2147460"/>
            <a:chOff x="9299631" y="5906082"/>
            <a:chExt cx="1842721" cy="214746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210A43C-C4BF-CA45-89A0-206F615C61BE}"/>
                </a:ext>
              </a:extLst>
            </p:cNvPr>
            <p:cNvGrpSpPr/>
            <p:nvPr/>
          </p:nvGrpSpPr>
          <p:grpSpPr>
            <a:xfrm>
              <a:off x="9307249" y="5906082"/>
              <a:ext cx="1835103" cy="2147460"/>
              <a:chOff x="2622599" y="4660973"/>
              <a:chExt cx="1835103" cy="2147460"/>
            </a:xfrm>
          </p:grpSpPr>
          <p:pic>
            <p:nvPicPr>
              <p:cNvPr id="94" name="Picture 1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1129FDB5-FC97-094A-A7C7-74349F0CF5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22599" y="4660973"/>
                <a:ext cx="1835103" cy="2147460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97B727C-0783-B443-B2A7-90499C4F4E5F}"/>
                  </a:ext>
                </a:extLst>
              </p:cNvPr>
              <p:cNvSpPr txBox="1"/>
              <p:nvPr/>
            </p:nvSpPr>
            <p:spPr>
              <a:xfrm>
                <a:off x="2748155" y="5631129"/>
                <a:ext cx="143500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Poppins Medium" panose="020B0604020202020204" charset="0"/>
                    <a:cs typeface="Poppins Medium" panose="020B0604020202020204" charset="0"/>
                  </a:rPr>
                  <a:t>3 </a:t>
                </a:r>
                <a:r>
                  <a:rPr lang="en-US" sz="1600" b="1" dirty="0" err="1">
                    <a:latin typeface="Poppins Medium" panose="020B0604020202020204" charset="0"/>
                    <a:cs typeface="Poppins Medium" panose="020B0604020202020204" charset="0"/>
                  </a:rPr>
                  <a:t>okt</a:t>
                </a:r>
                <a:r>
                  <a:rPr lang="en-US" sz="1600" b="1" dirty="0">
                    <a:latin typeface="Poppins Medium" panose="020B0604020202020204" charset="0"/>
                    <a:cs typeface="Poppins Medium" panose="020B0604020202020204" charset="0"/>
                  </a:rPr>
                  <a:t> – 5 </a:t>
                </a:r>
                <a:r>
                  <a:rPr lang="en-US" sz="1600" b="1" dirty="0" err="1">
                    <a:latin typeface="Poppins Medium" panose="020B0604020202020204" charset="0"/>
                    <a:cs typeface="Poppins Medium" panose="020B0604020202020204" charset="0"/>
                  </a:rPr>
                  <a:t>okt</a:t>
                </a:r>
                <a:endParaRPr lang="en-US" sz="1600" b="1" dirty="0">
                  <a:latin typeface="Poppins Medium" panose="020B0604020202020204" charset="0"/>
                  <a:cs typeface="Poppins Medium" panose="020B0604020202020204" charset="0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2982017-C5EE-A841-9337-00BF07C19DDA}"/>
                  </a:ext>
                </a:extLst>
              </p:cNvPr>
              <p:cNvSpPr txBox="1"/>
              <p:nvPr/>
            </p:nvSpPr>
            <p:spPr>
              <a:xfrm>
                <a:off x="3108045" y="6299816"/>
                <a:ext cx="842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Poppins Medium" panose="020B0604020202020204" charset="0"/>
                    <a:cs typeface="Poppins Medium" panose="020B0604020202020204" charset="0"/>
                  </a:rPr>
                  <a:t>Open</a:t>
                </a:r>
              </a:p>
            </p:txBody>
          </p: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33BD60B-E675-C743-ABFF-138322EA353D}"/>
                </a:ext>
              </a:extLst>
            </p:cNvPr>
            <p:cNvCxnSpPr/>
            <p:nvPr/>
          </p:nvCxnSpPr>
          <p:spPr>
            <a:xfrm>
              <a:off x="9299631" y="7429500"/>
              <a:ext cx="18236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43766D42-23D6-104D-A415-15D2188D7191}"/>
              </a:ext>
            </a:extLst>
          </p:cNvPr>
          <p:cNvSpPr txBox="1"/>
          <p:nvPr/>
        </p:nvSpPr>
        <p:spPr>
          <a:xfrm>
            <a:off x="12180623" y="5073579"/>
            <a:ext cx="27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x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46CA9CA-CE40-7045-B14B-140FEEAFC81C}"/>
              </a:ext>
            </a:extLst>
          </p:cNvPr>
          <p:cNvGrpSpPr/>
          <p:nvPr/>
        </p:nvGrpSpPr>
        <p:grpSpPr>
          <a:xfrm>
            <a:off x="15084104" y="4691318"/>
            <a:ext cx="1842721" cy="2147460"/>
            <a:chOff x="9299631" y="5906082"/>
            <a:chExt cx="1842721" cy="2147460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6F6A569-727A-2D46-A4E8-42BAAF0D587D}"/>
                </a:ext>
              </a:extLst>
            </p:cNvPr>
            <p:cNvGrpSpPr/>
            <p:nvPr/>
          </p:nvGrpSpPr>
          <p:grpSpPr>
            <a:xfrm>
              <a:off x="9307249" y="5906082"/>
              <a:ext cx="1835103" cy="2147460"/>
              <a:chOff x="2622599" y="4660973"/>
              <a:chExt cx="1835103" cy="2147460"/>
            </a:xfrm>
          </p:grpSpPr>
          <p:pic>
            <p:nvPicPr>
              <p:cNvPr id="105" name="Picture 15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09E80AB5-DF67-7542-8A54-D2BA604B8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22599" y="4660973"/>
                <a:ext cx="1835103" cy="2147460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223AD678-359C-B14A-B766-486FCB6F4345}"/>
                  </a:ext>
                </a:extLst>
              </p:cNvPr>
              <p:cNvSpPr txBox="1"/>
              <p:nvPr/>
            </p:nvSpPr>
            <p:spPr>
              <a:xfrm>
                <a:off x="2770258" y="5604470"/>
                <a:ext cx="15937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Poppins Medium" panose="020B0604020202020204" charset="0"/>
                    <a:cs typeface="Poppins Medium" panose="020B0604020202020204" charset="0"/>
                  </a:rPr>
                  <a:t>10 </a:t>
                </a:r>
                <a:r>
                  <a:rPr lang="en-US" sz="1600" b="1" dirty="0" err="1">
                    <a:latin typeface="Poppins Medium" panose="020B0604020202020204" charset="0"/>
                    <a:cs typeface="Poppins Medium" panose="020B0604020202020204" charset="0"/>
                  </a:rPr>
                  <a:t>okt</a:t>
                </a:r>
                <a:r>
                  <a:rPr lang="en-US" sz="1600" b="1" dirty="0">
                    <a:latin typeface="Poppins Medium" panose="020B0604020202020204" charset="0"/>
                    <a:cs typeface="Poppins Medium" panose="020B0604020202020204" charset="0"/>
                  </a:rPr>
                  <a:t> - 12 </a:t>
                </a:r>
                <a:r>
                  <a:rPr lang="en-US" sz="1600" b="1" dirty="0" err="1">
                    <a:latin typeface="Poppins Medium" panose="020B0604020202020204" charset="0"/>
                    <a:cs typeface="Poppins Medium" panose="020B0604020202020204" charset="0"/>
                  </a:rPr>
                  <a:t>okt</a:t>
                </a:r>
                <a:endParaRPr lang="en-US" sz="1600" b="1" dirty="0">
                  <a:latin typeface="Poppins Medium" panose="020B0604020202020204" charset="0"/>
                  <a:cs typeface="Poppins Medium" panose="020B0604020202020204" charset="0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793E9E1-5EBC-7F48-BB71-7A108C18D8D1}"/>
                  </a:ext>
                </a:extLst>
              </p:cNvPr>
              <p:cNvSpPr txBox="1"/>
              <p:nvPr/>
            </p:nvSpPr>
            <p:spPr>
              <a:xfrm>
                <a:off x="3108045" y="6299816"/>
                <a:ext cx="842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Poppins Medium" panose="020B0604020202020204" charset="0"/>
                    <a:cs typeface="Poppins Medium" panose="020B0604020202020204" charset="0"/>
                  </a:rPr>
                  <a:t>Open</a:t>
                </a:r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075E97E-BE04-DE48-8582-1F60AE74ED99}"/>
                </a:ext>
              </a:extLst>
            </p:cNvPr>
            <p:cNvCxnSpPr/>
            <p:nvPr/>
          </p:nvCxnSpPr>
          <p:spPr>
            <a:xfrm>
              <a:off x="9299631" y="7429500"/>
              <a:ext cx="18236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A6018B6C-49F1-E34F-AAC2-E359415C4FDB}"/>
              </a:ext>
            </a:extLst>
          </p:cNvPr>
          <p:cNvSpPr txBox="1"/>
          <p:nvPr/>
        </p:nvSpPr>
        <p:spPr>
          <a:xfrm>
            <a:off x="16530659" y="5067563"/>
            <a:ext cx="27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oppins Medium" panose="020B0604020202020204" charset="0"/>
                <a:cs typeface="Poppins Medium" panose="020B0604020202020204" charset="0"/>
              </a:rPr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B9FDF67-FE48-D646-8504-99A158D3BB47}"/>
              </a:ext>
            </a:extLst>
          </p:cNvPr>
          <p:cNvSpPr txBox="1"/>
          <p:nvPr/>
        </p:nvSpPr>
        <p:spPr>
          <a:xfrm>
            <a:off x="2036455" y="2927387"/>
            <a:ext cx="53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4185E2-EBB4-8A4B-A521-87C40E2FE8C0}"/>
              </a:ext>
            </a:extLst>
          </p:cNvPr>
          <p:cNvSpPr txBox="1"/>
          <p:nvPr/>
        </p:nvSpPr>
        <p:spPr>
          <a:xfrm>
            <a:off x="11322695" y="2886747"/>
            <a:ext cx="53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234A9B-0140-D24C-870C-A96418880594}"/>
              </a:ext>
            </a:extLst>
          </p:cNvPr>
          <p:cNvSpPr txBox="1"/>
          <p:nvPr/>
        </p:nvSpPr>
        <p:spPr>
          <a:xfrm>
            <a:off x="6546626" y="2886747"/>
            <a:ext cx="53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0B0DE6-8372-F449-A5B3-BBEF55F5193A}"/>
              </a:ext>
            </a:extLst>
          </p:cNvPr>
          <p:cNvSpPr txBox="1"/>
          <p:nvPr/>
        </p:nvSpPr>
        <p:spPr>
          <a:xfrm>
            <a:off x="15716280" y="2918329"/>
            <a:ext cx="814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37441143"/>
      </p:ext>
    </p:extLst>
  </p:cSld>
  <p:clrMapOvr>
    <a:masterClrMapping/>
  </p:clrMapOvr>
  <p:transition spd="slow" advClick="0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</p:childTnLst>
        </p:cTn>
      </p:par>
    </p:tnLst>
    <p:bldLst>
      <p:bldP spid="69" grpId="0"/>
      <p:bldP spid="69" grpId="1"/>
      <p:bldP spid="86" grpId="0"/>
      <p:bldP spid="86" grpId="1"/>
      <p:bldP spid="97" grpId="0"/>
      <p:bldP spid="97" grpId="1"/>
      <p:bldP spid="108" grpId="0"/>
      <p:bldP spid="10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55947" y="9360003"/>
            <a:ext cx="503353" cy="503353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028700" y="9360003"/>
            <a:ext cx="503353" cy="5033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786064"/>
            <a:ext cx="162306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SImpulan</a:t>
            </a:r>
            <a:endParaRPr lang="en-US" sz="4500" dirty="0">
              <a:solidFill>
                <a:srgbClr val="FFFCF0"/>
              </a:solidFill>
              <a:latin typeface="Poppins Bold"/>
            </a:endParaRPr>
          </a:p>
        </p:txBody>
      </p:sp>
      <p:pic>
        <p:nvPicPr>
          <p:cNvPr id="169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389586" y="-13294087"/>
            <a:ext cx="965021" cy="965021"/>
          </a:xfrm>
          <a:prstGeom prst="rect">
            <a:avLst/>
          </a:prstGeom>
        </p:spPr>
      </p:pic>
      <p:pic>
        <p:nvPicPr>
          <p:cNvPr id="10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2960" y="-13228920"/>
            <a:ext cx="965021" cy="965021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-11201400" y="-7658100"/>
            <a:ext cx="2279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sdsadsad</a:t>
            </a:r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D640DA-D4D9-7844-BDEF-DD80EA46BE69}"/>
              </a:ext>
            </a:extLst>
          </p:cNvPr>
          <p:cNvSpPr txBox="1"/>
          <p:nvPr/>
        </p:nvSpPr>
        <p:spPr>
          <a:xfrm>
            <a:off x="1201407" y="1676448"/>
            <a:ext cx="16230600" cy="674030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1#&gt;</a:t>
            </a:r>
            <a:r>
              <a:rPr lang="id-ID" sz="3600" dirty="0">
                <a:solidFill>
                  <a:schemeClr val="bg1"/>
                </a:solidFill>
              </a:rPr>
              <a:t>Penerapan nilai-nilai dasar </a:t>
            </a:r>
            <a:r>
              <a:rPr lang="id-ID" sz="3600" dirty="0" err="1">
                <a:solidFill>
                  <a:schemeClr val="bg1"/>
                </a:solidFill>
              </a:rPr>
              <a:t>BerAKHLAK</a:t>
            </a:r>
            <a:r>
              <a:rPr lang="id-ID" sz="3600" dirty="0">
                <a:solidFill>
                  <a:schemeClr val="bg1"/>
                </a:solidFill>
              </a:rPr>
              <a:t> dapat membentuk Aparatur Sipil Negara       yang profesional sebagai pelayan masyarakat dalam bidang kesehatan</a:t>
            </a:r>
            <a:r>
              <a:rPr lang="en-ID" sz="3600" dirty="0">
                <a:solidFill>
                  <a:schemeClr val="bg1"/>
                </a:solidFill>
              </a:rPr>
              <a:t>  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2#&gt;</a:t>
            </a:r>
            <a:r>
              <a:rPr lang="en-US" sz="3600" dirty="0" err="1">
                <a:solidFill>
                  <a:schemeClr val="bg1"/>
                </a:solidFill>
              </a:rPr>
              <a:t>Telah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adanya</a:t>
            </a:r>
            <a:r>
              <a:rPr lang="en-US" sz="3600" dirty="0">
                <a:solidFill>
                  <a:schemeClr val="bg1"/>
                </a:solidFill>
              </a:rPr>
              <a:t> system </a:t>
            </a:r>
            <a:r>
              <a:rPr lang="en-US" sz="3600" dirty="0" err="1">
                <a:solidFill>
                  <a:schemeClr val="bg1"/>
                </a:solidFill>
              </a:rPr>
              <a:t>dokumentasi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formulir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permintaan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layanan</a:t>
            </a:r>
            <a:r>
              <a:rPr lang="en-US" sz="3600" dirty="0">
                <a:solidFill>
                  <a:schemeClr val="bg1"/>
                </a:solidFill>
              </a:rPr>
              <a:t> IT</a:t>
            </a:r>
            <a:endParaRPr lang="en-ID" sz="3600" dirty="0">
              <a:solidFill>
                <a:schemeClr val="bg1"/>
              </a:solidFill>
            </a:endParaRPr>
          </a:p>
          <a:p>
            <a:pPr lvl="0"/>
            <a:endParaRPr lang="en-US" sz="3600" dirty="0">
              <a:solidFill>
                <a:schemeClr val="bg1"/>
              </a:solidFill>
            </a:endParaRPr>
          </a:p>
          <a:p>
            <a:pPr lvl="0"/>
            <a:r>
              <a:rPr lang="en-US" sz="3600" dirty="0">
                <a:solidFill>
                  <a:schemeClr val="bg1"/>
                </a:solidFill>
              </a:rPr>
              <a:t>3#&gt;</a:t>
            </a:r>
            <a:r>
              <a:rPr lang="en-US" sz="3600" dirty="0" err="1">
                <a:solidFill>
                  <a:schemeClr val="bg1"/>
                </a:solidFill>
              </a:rPr>
              <a:t>Telah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dibuatnya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formulir</a:t>
            </a:r>
            <a:r>
              <a:rPr lang="en-US" sz="3600" dirty="0">
                <a:solidFill>
                  <a:schemeClr val="bg1"/>
                </a:solidFill>
              </a:rPr>
              <a:t> digital </a:t>
            </a:r>
            <a:r>
              <a:rPr lang="en-US" sz="3600" dirty="0" err="1">
                <a:solidFill>
                  <a:schemeClr val="bg1"/>
                </a:solidFill>
              </a:rPr>
              <a:t>berbasis</a:t>
            </a:r>
            <a:r>
              <a:rPr lang="en-US" sz="3600" dirty="0">
                <a:solidFill>
                  <a:schemeClr val="bg1"/>
                </a:solidFill>
              </a:rPr>
              <a:t> online </a:t>
            </a:r>
            <a:r>
              <a:rPr lang="en-US" sz="3600" dirty="0" err="1">
                <a:solidFill>
                  <a:schemeClr val="bg1"/>
                </a:solidFill>
              </a:rPr>
              <a:t>menggunakan</a:t>
            </a:r>
            <a:r>
              <a:rPr lang="en-US" sz="3600" dirty="0">
                <a:solidFill>
                  <a:schemeClr val="bg1"/>
                </a:solidFill>
              </a:rPr>
              <a:t> Cognito</a:t>
            </a:r>
            <a:r>
              <a:rPr lang="id-ID" sz="3600" dirty="0">
                <a:solidFill>
                  <a:schemeClr val="bg1"/>
                </a:solidFill>
              </a:rPr>
              <a:t>.</a:t>
            </a:r>
          </a:p>
          <a:p>
            <a:pPr lvl="0"/>
            <a:endParaRPr lang="id-ID" sz="3600" dirty="0">
              <a:solidFill>
                <a:schemeClr val="bg1"/>
              </a:solidFill>
            </a:endParaRPr>
          </a:p>
          <a:p>
            <a:pPr lvl="0"/>
            <a:r>
              <a:rPr lang="id-ID" sz="3600" dirty="0">
                <a:solidFill>
                  <a:schemeClr val="bg1"/>
                </a:solidFill>
              </a:rPr>
              <a:t>4#&gt;Hasil </a:t>
            </a:r>
            <a:r>
              <a:rPr lang="id-ID" sz="3600" dirty="0" err="1">
                <a:solidFill>
                  <a:schemeClr val="bg1"/>
                </a:solidFill>
              </a:rPr>
              <a:t>kuisioer</a:t>
            </a:r>
            <a:r>
              <a:rPr lang="id-ID" sz="3600" dirty="0">
                <a:solidFill>
                  <a:schemeClr val="bg1"/>
                </a:solidFill>
              </a:rPr>
              <a:t> Formulir Permintaan layanan IT</a:t>
            </a:r>
          </a:p>
          <a:p>
            <a:pPr lvl="0"/>
            <a:r>
              <a:rPr lang="id-ID" sz="3600" b="1" dirty="0">
                <a:solidFill>
                  <a:schemeClr val="bg1"/>
                </a:solidFill>
              </a:rPr>
              <a:t>Sangat Setuju</a:t>
            </a:r>
            <a:r>
              <a:rPr lang="id-ID" sz="3600" dirty="0">
                <a:solidFill>
                  <a:schemeClr val="bg1"/>
                </a:solidFill>
              </a:rPr>
              <a:t> &gt; mempermudah pencarian formulir permintaan</a:t>
            </a:r>
          </a:p>
          <a:p>
            <a:pPr lvl="0"/>
            <a:r>
              <a:rPr lang="id-ID" sz="3600" b="1" dirty="0">
                <a:solidFill>
                  <a:schemeClr val="bg1"/>
                </a:solidFill>
              </a:rPr>
              <a:t>Setuju</a:t>
            </a:r>
            <a:r>
              <a:rPr lang="id-ID" sz="3600" dirty="0">
                <a:solidFill>
                  <a:schemeClr val="bg1"/>
                </a:solidFill>
              </a:rPr>
              <a:t> &gt; mengamankan Formulir yang masuk , menurunkan risiko hilang</a:t>
            </a:r>
          </a:p>
          <a:p>
            <a:pPr lvl="0"/>
            <a:r>
              <a:rPr lang="id-ID" sz="3600" b="1" dirty="0">
                <a:solidFill>
                  <a:schemeClr val="bg1"/>
                </a:solidFill>
              </a:rPr>
              <a:t>Setuju</a:t>
            </a:r>
            <a:r>
              <a:rPr lang="id-ID" sz="3600" dirty="0">
                <a:solidFill>
                  <a:schemeClr val="bg1"/>
                </a:solidFill>
              </a:rPr>
              <a:t> &gt; menjadi acuan dalam memberikan layanan</a:t>
            </a:r>
          </a:p>
          <a:p>
            <a:pPr lvl="0"/>
            <a:r>
              <a:rPr lang="id-ID" sz="3600" b="1" dirty="0">
                <a:solidFill>
                  <a:schemeClr val="bg1"/>
                </a:solidFill>
              </a:rPr>
              <a:t>Sangat Setuju</a:t>
            </a:r>
            <a:r>
              <a:rPr lang="id-ID" sz="3600" dirty="0">
                <a:solidFill>
                  <a:schemeClr val="bg1"/>
                </a:solidFill>
              </a:rPr>
              <a:t> &gt; dapat digunakan untuk </a:t>
            </a:r>
            <a:r>
              <a:rPr lang="id-ID" sz="3600" dirty="0" err="1">
                <a:solidFill>
                  <a:schemeClr val="bg1"/>
                </a:solidFill>
              </a:rPr>
              <a:t>monitoring</a:t>
            </a:r>
            <a:r>
              <a:rPr lang="id-ID" sz="3600" dirty="0">
                <a:solidFill>
                  <a:schemeClr val="bg1"/>
                </a:solidFill>
              </a:rPr>
              <a:t> kegiatan</a:t>
            </a:r>
            <a:endParaRPr lang="en-ID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275039"/>
      </p:ext>
    </p:extLst>
  </p:cSld>
  <p:clrMapOvr>
    <a:masterClrMapping/>
  </p:clrMapOvr>
  <p:transition spd="slow" advClick="0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55947" y="9360003"/>
            <a:ext cx="503353" cy="503353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028700" y="9360003"/>
            <a:ext cx="503353" cy="5033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786064"/>
            <a:ext cx="162306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>
                <a:solidFill>
                  <a:srgbClr val="FFFCF0"/>
                </a:solidFill>
                <a:latin typeface="Poppins Bold"/>
              </a:rPr>
              <a:t>Saran</a:t>
            </a:r>
          </a:p>
        </p:txBody>
      </p:sp>
      <p:pic>
        <p:nvPicPr>
          <p:cNvPr id="169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389586" y="-13294087"/>
            <a:ext cx="965021" cy="965021"/>
          </a:xfrm>
          <a:prstGeom prst="rect">
            <a:avLst/>
          </a:prstGeom>
        </p:spPr>
      </p:pic>
      <p:pic>
        <p:nvPicPr>
          <p:cNvPr id="10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2960" y="-13228920"/>
            <a:ext cx="965021" cy="965021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-11201400" y="-7658100"/>
            <a:ext cx="2279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sdsadsad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B0590-F360-F540-B3BF-A4CCF8023A87}"/>
              </a:ext>
            </a:extLst>
          </p:cNvPr>
          <p:cNvSpPr txBox="1"/>
          <p:nvPr/>
        </p:nvSpPr>
        <p:spPr>
          <a:xfrm>
            <a:off x="1201407" y="1676448"/>
            <a:ext cx="16230600" cy="618630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ID" sz="3600" b="1" dirty="0" err="1">
                <a:solidFill>
                  <a:schemeClr val="bg1"/>
                </a:solidFill>
              </a:rPr>
              <a:t>Bagi</a:t>
            </a:r>
            <a:r>
              <a:rPr lang="en-ID" sz="3600" b="1" dirty="0">
                <a:solidFill>
                  <a:schemeClr val="bg1"/>
                </a:solidFill>
              </a:rPr>
              <a:t> Unit / Staff ITKI</a:t>
            </a:r>
          </a:p>
          <a:p>
            <a:pPr marL="571500" indent="-571500">
              <a:buFontTx/>
              <a:buChar char="-"/>
            </a:pPr>
            <a:r>
              <a:rPr lang="en-ID" sz="3600" dirty="0">
                <a:solidFill>
                  <a:schemeClr val="bg1"/>
                </a:solidFill>
              </a:rPr>
              <a:t>Agar </a:t>
            </a:r>
            <a:r>
              <a:rPr lang="en-ID" sz="3600" dirty="0" err="1">
                <a:solidFill>
                  <a:schemeClr val="bg1"/>
                </a:solidFill>
              </a:rPr>
              <a:t>tetap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konsisten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mengarahkan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permintaan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layanan</a:t>
            </a:r>
            <a:r>
              <a:rPr lang="en-ID" sz="3600" dirty="0">
                <a:solidFill>
                  <a:schemeClr val="bg1"/>
                </a:solidFill>
              </a:rPr>
              <a:t> IT </a:t>
            </a:r>
            <a:r>
              <a:rPr lang="en-ID" sz="3600" dirty="0" err="1">
                <a:solidFill>
                  <a:schemeClr val="bg1"/>
                </a:solidFill>
              </a:rPr>
              <a:t>ke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formulir</a:t>
            </a:r>
            <a:r>
              <a:rPr lang="en-ID" sz="3600" dirty="0">
                <a:solidFill>
                  <a:schemeClr val="bg1"/>
                </a:solidFill>
              </a:rPr>
              <a:t> online agar </a:t>
            </a:r>
            <a:r>
              <a:rPr lang="en-ID" sz="3600" dirty="0" err="1">
                <a:solidFill>
                  <a:schemeClr val="bg1"/>
                </a:solidFill>
              </a:rPr>
              <a:t>dokumentasi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permintaan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layanan</a:t>
            </a:r>
            <a:r>
              <a:rPr lang="en-ID" sz="3600" dirty="0">
                <a:solidFill>
                  <a:schemeClr val="bg1"/>
                </a:solidFill>
              </a:rPr>
              <a:t> IT </a:t>
            </a:r>
            <a:r>
              <a:rPr lang="en-ID" sz="3600" dirty="0" err="1">
                <a:solidFill>
                  <a:schemeClr val="bg1"/>
                </a:solidFill>
              </a:rPr>
              <a:t>dapat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bermanfaat</a:t>
            </a:r>
            <a:endParaRPr lang="en-ID" sz="36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endParaRPr lang="en-ID" sz="3600" dirty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endParaRPr lang="en-ID" sz="3600" dirty="0">
              <a:solidFill>
                <a:schemeClr val="bg1"/>
              </a:solidFill>
            </a:endParaRPr>
          </a:p>
          <a:p>
            <a:r>
              <a:rPr lang="en-ID" sz="3600" dirty="0" err="1">
                <a:solidFill>
                  <a:schemeClr val="bg1"/>
                </a:solidFill>
              </a:rPr>
              <a:t>B</a:t>
            </a:r>
            <a:r>
              <a:rPr lang="en-ID" sz="3600" b="1" dirty="0" err="1">
                <a:solidFill>
                  <a:schemeClr val="bg1"/>
                </a:solidFill>
              </a:rPr>
              <a:t>agi</a:t>
            </a:r>
            <a:r>
              <a:rPr lang="en-ID" sz="3600" b="1" dirty="0">
                <a:solidFill>
                  <a:schemeClr val="bg1"/>
                </a:solidFill>
              </a:rPr>
              <a:t> </a:t>
            </a:r>
            <a:r>
              <a:rPr lang="en-ID" sz="3600" b="1" dirty="0" err="1">
                <a:solidFill>
                  <a:schemeClr val="bg1"/>
                </a:solidFill>
              </a:rPr>
              <a:t>kepala</a:t>
            </a:r>
            <a:r>
              <a:rPr lang="en-ID" sz="3600" b="1" dirty="0">
                <a:solidFill>
                  <a:schemeClr val="bg1"/>
                </a:solidFill>
              </a:rPr>
              <a:t> Unit di ITKI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D" sz="3600" dirty="0">
                <a:solidFill>
                  <a:schemeClr val="bg1"/>
                </a:solidFill>
              </a:rPr>
              <a:t>Agar </a:t>
            </a:r>
            <a:r>
              <a:rPr lang="en-ID" sz="3600" dirty="0" err="1">
                <a:solidFill>
                  <a:schemeClr val="bg1"/>
                </a:solidFill>
              </a:rPr>
              <a:t>memantau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penggunaan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formulir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permintaan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layanan</a:t>
            </a:r>
            <a:r>
              <a:rPr lang="en-ID" sz="3600" dirty="0">
                <a:solidFill>
                  <a:schemeClr val="bg1"/>
                </a:solidFill>
              </a:rPr>
              <a:t> IT  </a:t>
            </a:r>
            <a:r>
              <a:rPr lang="en-ID" sz="3600" dirty="0" err="1">
                <a:solidFill>
                  <a:schemeClr val="bg1"/>
                </a:solidFill>
              </a:rPr>
              <a:t>berbasis</a:t>
            </a:r>
            <a:r>
              <a:rPr lang="en-ID" sz="3600" dirty="0">
                <a:solidFill>
                  <a:schemeClr val="bg1"/>
                </a:solidFill>
              </a:rPr>
              <a:t> digital online </a:t>
            </a:r>
            <a:r>
              <a:rPr lang="en-ID" sz="3600" dirty="0" err="1">
                <a:solidFill>
                  <a:schemeClr val="bg1"/>
                </a:solidFill>
              </a:rPr>
              <a:t>apa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sudah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sesuai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dengan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prosedur</a:t>
            </a:r>
            <a:endParaRPr lang="en-ID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D" sz="3600" dirty="0" err="1">
                <a:solidFill>
                  <a:schemeClr val="bg1"/>
                </a:solidFill>
              </a:rPr>
              <a:t>Melakukan</a:t>
            </a:r>
            <a:r>
              <a:rPr lang="en-ID" sz="3600" dirty="0">
                <a:solidFill>
                  <a:schemeClr val="bg1"/>
                </a:solidFill>
              </a:rPr>
              <a:t> monitoring </a:t>
            </a:r>
            <a:r>
              <a:rPr lang="en-ID" sz="3600" dirty="0" err="1">
                <a:solidFill>
                  <a:schemeClr val="bg1"/>
                </a:solidFill>
              </a:rPr>
              <a:t>kegiatan</a:t>
            </a:r>
            <a:r>
              <a:rPr lang="en-ID" sz="3600" dirty="0">
                <a:solidFill>
                  <a:schemeClr val="bg1"/>
                </a:solidFill>
              </a:rPr>
              <a:t> Staff ITKI </a:t>
            </a:r>
            <a:r>
              <a:rPr lang="en-ID" sz="3600" dirty="0" err="1">
                <a:solidFill>
                  <a:schemeClr val="bg1"/>
                </a:solidFill>
              </a:rPr>
              <a:t>dari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permintaan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layanan</a:t>
            </a:r>
            <a:r>
              <a:rPr lang="en-ID" sz="3600" dirty="0">
                <a:solidFill>
                  <a:schemeClr val="bg1"/>
                </a:solidFill>
              </a:rPr>
              <a:t>  IT yang </a:t>
            </a:r>
            <a:r>
              <a:rPr lang="en-ID" sz="3600" dirty="0" err="1">
                <a:solidFill>
                  <a:schemeClr val="bg1"/>
                </a:solidFill>
              </a:rPr>
              <a:t>telah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masuk</a:t>
            </a:r>
            <a:endParaRPr lang="en-ID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D" sz="3600" dirty="0" err="1">
                <a:solidFill>
                  <a:schemeClr val="bg1"/>
                </a:solidFill>
              </a:rPr>
              <a:t>Melakukan</a:t>
            </a:r>
            <a:r>
              <a:rPr lang="en-ID" sz="3600" dirty="0">
                <a:solidFill>
                  <a:schemeClr val="bg1"/>
                </a:solidFill>
              </a:rPr>
              <a:t> Analisa </a:t>
            </a:r>
            <a:r>
              <a:rPr lang="en-ID" sz="3600" dirty="0" err="1">
                <a:solidFill>
                  <a:schemeClr val="bg1"/>
                </a:solidFill>
              </a:rPr>
              <a:t>lebih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lanjut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dari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rekapan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permintaan</a:t>
            </a:r>
            <a:r>
              <a:rPr lang="en-ID" sz="3600" dirty="0">
                <a:solidFill>
                  <a:schemeClr val="bg1"/>
                </a:solidFill>
              </a:rPr>
              <a:t> </a:t>
            </a:r>
            <a:r>
              <a:rPr lang="en-ID" sz="3600" dirty="0" err="1">
                <a:solidFill>
                  <a:schemeClr val="bg1"/>
                </a:solidFill>
              </a:rPr>
              <a:t>layanan</a:t>
            </a:r>
            <a:r>
              <a:rPr lang="en-ID" sz="3600" dirty="0">
                <a:solidFill>
                  <a:schemeClr val="bg1"/>
                </a:solidFill>
              </a:rPr>
              <a:t> IT</a:t>
            </a:r>
          </a:p>
        </p:txBody>
      </p:sp>
    </p:spTree>
    <p:extLst>
      <p:ext uri="{BB962C8B-B14F-4D97-AF65-F5344CB8AC3E}">
        <p14:creationId xmlns:p14="http://schemas.microsoft.com/office/powerpoint/2010/main" val="3015449364"/>
      </p:ext>
    </p:extLst>
  </p:cSld>
  <p:clrMapOvr>
    <a:masterClrMapping/>
  </p:clrMapOvr>
  <p:transition spd="slow" advClick="0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55947" y="9360003"/>
            <a:ext cx="503353" cy="503353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028700" y="9360003"/>
            <a:ext cx="503353" cy="5033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786064"/>
            <a:ext cx="162306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Rencana</a:t>
            </a:r>
            <a:r>
              <a:rPr lang="en-US" sz="4500" dirty="0">
                <a:solidFill>
                  <a:srgbClr val="FFFCF0"/>
                </a:solidFill>
                <a:latin typeface="Poppins Bold"/>
              </a:rPr>
              <a:t> </a:t>
            </a: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Tindak</a:t>
            </a:r>
            <a:r>
              <a:rPr lang="en-US" sz="4500" dirty="0">
                <a:solidFill>
                  <a:srgbClr val="FFFCF0"/>
                </a:solidFill>
                <a:latin typeface="Poppins Bold"/>
              </a:rPr>
              <a:t> </a:t>
            </a: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Lanjut</a:t>
            </a:r>
            <a:endParaRPr lang="en-US" sz="4500" dirty="0">
              <a:solidFill>
                <a:srgbClr val="FFFCF0"/>
              </a:solidFill>
              <a:latin typeface="Poppins Bold"/>
            </a:endParaRPr>
          </a:p>
        </p:txBody>
      </p:sp>
      <p:pic>
        <p:nvPicPr>
          <p:cNvPr id="169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389586" y="-13294087"/>
            <a:ext cx="965021" cy="965021"/>
          </a:xfrm>
          <a:prstGeom prst="rect">
            <a:avLst/>
          </a:prstGeom>
        </p:spPr>
      </p:pic>
      <p:pic>
        <p:nvPicPr>
          <p:cNvPr id="10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2960" y="-13228920"/>
            <a:ext cx="965021" cy="965021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-11201400" y="-7658100"/>
            <a:ext cx="2279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sdsadsad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4188E-60A4-2B49-BCE3-598E7817E4C2}"/>
              </a:ext>
            </a:extLst>
          </p:cNvPr>
          <p:cNvSpPr txBox="1"/>
          <p:nvPr/>
        </p:nvSpPr>
        <p:spPr>
          <a:xfrm>
            <a:off x="1201407" y="1676448"/>
            <a:ext cx="16230600" cy="618630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id-ID" sz="3600" dirty="0">
                <a:solidFill>
                  <a:schemeClr val="bg1"/>
                </a:solidFill>
              </a:rPr>
              <a:t>Nilai-nilai dasar profesi Aparatur Sipil Negara yaitu </a:t>
            </a:r>
            <a:r>
              <a:rPr lang="id-ID" sz="3600" dirty="0" err="1">
                <a:solidFill>
                  <a:schemeClr val="bg1"/>
                </a:solidFill>
              </a:rPr>
              <a:t>BerAKHLAK</a:t>
            </a:r>
            <a:r>
              <a:rPr lang="id-ID" sz="3600" dirty="0">
                <a:solidFill>
                  <a:schemeClr val="bg1"/>
                </a:solidFill>
              </a:rPr>
              <a:t> (Berorientasi Pelayanan, </a:t>
            </a:r>
            <a:r>
              <a:rPr lang="id-ID" sz="3600" dirty="0" err="1">
                <a:solidFill>
                  <a:schemeClr val="bg1"/>
                </a:solidFill>
              </a:rPr>
              <a:t>Akuntabel</a:t>
            </a:r>
            <a:r>
              <a:rPr lang="id-ID" sz="3600" dirty="0">
                <a:solidFill>
                  <a:schemeClr val="bg1"/>
                </a:solidFill>
              </a:rPr>
              <a:t>, Kompeten, Harmonis, Loyal, Adaptif dan Kolaboratif) tetap diaktualisasikan dalam melaksanakan tugas </a:t>
            </a:r>
            <a:r>
              <a:rPr lang="en-US" sz="3600" dirty="0" err="1">
                <a:solidFill>
                  <a:schemeClr val="bg1"/>
                </a:solidFill>
              </a:rPr>
              <a:t>sehari-hari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sebagai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Pranata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Komputer</a:t>
            </a:r>
            <a:r>
              <a:rPr lang="en-US" sz="3600" dirty="0">
                <a:solidFill>
                  <a:schemeClr val="bg1"/>
                </a:solidFill>
              </a:rPr>
              <a:t> di RSUD </a:t>
            </a:r>
            <a:r>
              <a:rPr lang="en-US" sz="3600" dirty="0" err="1">
                <a:solidFill>
                  <a:schemeClr val="bg1"/>
                </a:solidFill>
              </a:rPr>
              <a:t>Dr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Soetomo</a:t>
            </a:r>
            <a:r>
              <a:rPr lang="id-ID" sz="3600" dirty="0">
                <a:solidFill>
                  <a:schemeClr val="bg1"/>
                </a:solidFill>
              </a:rPr>
              <a:t>.</a:t>
            </a:r>
            <a:endParaRPr lang="en-ID" sz="3600" dirty="0">
              <a:solidFill>
                <a:schemeClr val="bg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id-ID" sz="3600" dirty="0">
                <a:solidFill>
                  <a:schemeClr val="bg1"/>
                </a:solidFill>
              </a:rPr>
              <a:t>Dukungan  perlu dilakukan oleh pimpinan unit kerja untuk memastikan </a:t>
            </a:r>
            <a:r>
              <a:rPr lang="en-US" sz="3600" dirty="0" err="1">
                <a:solidFill>
                  <a:schemeClr val="bg1"/>
                </a:solidFill>
              </a:rPr>
              <a:t>formulir</a:t>
            </a:r>
            <a:r>
              <a:rPr lang="en-US" sz="3600" dirty="0">
                <a:solidFill>
                  <a:schemeClr val="bg1"/>
                </a:solidFill>
              </a:rPr>
              <a:t> online </a:t>
            </a:r>
            <a:r>
              <a:rPr lang="en-US" sz="3600" dirty="0" err="1">
                <a:solidFill>
                  <a:schemeClr val="bg1"/>
                </a:solidFill>
              </a:rPr>
              <a:t>permintaan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layanan</a:t>
            </a:r>
            <a:r>
              <a:rPr lang="en-US" sz="3600" dirty="0">
                <a:solidFill>
                  <a:schemeClr val="bg1"/>
                </a:solidFill>
              </a:rPr>
              <a:t> IT </a:t>
            </a:r>
            <a:r>
              <a:rPr lang="en-US" sz="3600" dirty="0" err="1">
                <a:solidFill>
                  <a:schemeClr val="bg1"/>
                </a:solidFill>
              </a:rPr>
              <a:t>dapat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dimanfaatkan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dengan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baik</a:t>
            </a:r>
            <a:r>
              <a:rPr lang="id-ID" sz="3600" dirty="0">
                <a:solidFill>
                  <a:schemeClr val="bg1"/>
                </a:solidFill>
              </a:rPr>
              <a:t>.</a:t>
            </a:r>
            <a:endParaRPr lang="en-ID" sz="3600" dirty="0">
              <a:solidFill>
                <a:schemeClr val="bg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Mengevaluasi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berjalannya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formulir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permintaan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layanan</a:t>
            </a:r>
            <a:r>
              <a:rPr lang="en-US" sz="3600" dirty="0">
                <a:solidFill>
                  <a:schemeClr val="bg1"/>
                </a:solidFill>
              </a:rPr>
              <a:t> IT </a:t>
            </a:r>
            <a:r>
              <a:rPr lang="en-US" sz="3600" dirty="0" err="1">
                <a:solidFill>
                  <a:schemeClr val="bg1"/>
                </a:solidFill>
              </a:rPr>
              <a:t>berbasis</a:t>
            </a:r>
            <a:r>
              <a:rPr lang="en-US" sz="3600" dirty="0">
                <a:solidFill>
                  <a:schemeClr val="bg1"/>
                </a:solidFill>
              </a:rPr>
              <a:t> online di </a:t>
            </a:r>
            <a:r>
              <a:rPr lang="en-US" sz="3600" dirty="0" err="1">
                <a:solidFill>
                  <a:schemeClr val="bg1"/>
                </a:solidFill>
              </a:rPr>
              <a:t>lingkungan</a:t>
            </a:r>
            <a:r>
              <a:rPr lang="en-US" sz="3600" dirty="0">
                <a:solidFill>
                  <a:schemeClr val="bg1"/>
                </a:solidFill>
              </a:rPr>
              <a:t> RSUD </a:t>
            </a:r>
            <a:r>
              <a:rPr lang="en-US" sz="3600" dirty="0" err="1">
                <a:solidFill>
                  <a:schemeClr val="bg1"/>
                </a:solidFill>
              </a:rPr>
              <a:t>Dr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Soetomo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endParaRPr lang="en-ID" sz="3600" dirty="0">
              <a:solidFill>
                <a:schemeClr val="bg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</a:rPr>
              <a:t>Melakukan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pengembangan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inovasi</a:t>
            </a:r>
            <a:r>
              <a:rPr lang="en-US" sz="3600" dirty="0">
                <a:solidFill>
                  <a:schemeClr val="bg1"/>
                </a:solidFill>
              </a:rPr>
              <a:t> yang </a:t>
            </a:r>
            <a:r>
              <a:rPr lang="en-US" sz="3600" dirty="0" err="1">
                <a:solidFill>
                  <a:schemeClr val="bg1"/>
                </a:solidFill>
              </a:rPr>
              <a:t>lebih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baik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untuk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kedepannya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terkait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dokumentasi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permintaan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layanan</a:t>
            </a:r>
            <a:r>
              <a:rPr lang="en-US" sz="3600" dirty="0">
                <a:solidFill>
                  <a:schemeClr val="bg1"/>
                </a:solidFill>
              </a:rPr>
              <a:t> IT </a:t>
            </a:r>
            <a:r>
              <a:rPr lang="en-US" sz="3600" dirty="0" err="1">
                <a:solidFill>
                  <a:schemeClr val="bg1"/>
                </a:solidFill>
              </a:rPr>
              <a:t>berbasis</a:t>
            </a:r>
            <a:r>
              <a:rPr lang="en-US" sz="3600" dirty="0">
                <a:solidFill>
                  <a:schemeClr val="bg1"/>
                </a:solidFill>
              </a:rPr>
              <a:t> online</a:t>
            </a:r>
            <a:r>
              <a:rPr lang="id-ID" sz="3600" dirty="0">
                <a:solidFill>
                  <a:schemeClr val="bg1"/>
                </a:solidFill>
              </a:rPr>
              <a:t>.</a:t>
            </a:r>
            <a:endParaRPr lang="en-ID" sz="3600" dirty="0">
              <a:solidFill>
                <a:schemeClr val="bg1"/>
              </a:solidFill>
            </a:endParaRPr>
          </a:p>
          <a:p>
            <a:endParaRPr lang="en-ID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989350"/>
      </p:ext>
    </p:extLst>
  </p:cSld>
  <p:clrMapOvr>
    <a:masterClrMapping/>
  </p:clrMapOvr>
  <p:transition spd="slow" advClick="0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55947" y="9360003"/>
            <a:ext cx="503353" cy="503353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028700" y="9360003"/>
            <a:ext cx="503353" cy="5033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786064"/>
            <a:ext cx="162306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Rencana</a:t>
            </a:r>
            <a:r>
              <a:rPr lang="en-US" sz="4500" dirty="0">
                <a:solidFill>
                  <a:srgbClr val="FFFCF0"/>
                </a:solidFill>
                <a:latin typeface="Poppins Bold"/>
              </a:rPr>
              <a:t> </a:t>
            </a: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Tindak</a:t>
            </a:r>
            <a:r>
              <a:rPr lang="en-US" sz="4500" dirty="0">
                <a:solidFill>
                  <a:srgbClr val="FFFCF0"/>
                </a:solidFill>
                <a:latin typeface="Poppins Bold"/>
              </a:rPr>
              <a:t> </a:t>
            </a:r>
            <a:r>
              <a:rPr lang="en-US" sz="4500" dirty="0" err="1">
                <a:solidFill>
                  <a:srgbClr val="FFFCF0"/>
                </a:solidFill>
                <a:latin typeface="Poppins Bold"/>
              </a:rPr>
              <a:t>Lanjut</a:t>
            </a:r>
            <a:endParaRPr lang="en-US" sz="4500" dirty="0">
              <a:solidFill>
                <a:srgbClr val="FFFCF0"/>
              </a:solidFill>
              <a:latin typeface="Poppins Bold"/>
            </a:endParaRPr>
          </a:p>
        </p:txBody>
      </p:sp>
      <p:pic>
        <p:nvPicPr>
          <p:cNvPr id="169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7389586" y="-13294087"/>
            <a:ext cx="965021" cy="965021"/>
          </a:xfrm>
          <a:prstGeom prst="rect">
            <a:avLst/>
          </a:prstGeom>
        </p:spPr>
      </p:pic>
      <p:pic>
        <p:nvPicPr>
          <p:cNvPr id="10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42960" y="-13228920"/>
            <a:ext cx="965021" cy="965021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-11201400" y="-7658100"/>
            <a:ext cx="22797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sdsadsad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4188E-60A4-2B49-BCE3-598E7817E4C2}"/>
              </a:ext>
            </a:extLst>
          </p:cNvPr>
          <p:cNvSpPr txBox="1"/>
          <p:nvPr/>
        </p:nvSpPr>
        <p:spPr>
          <a:xfrm>
            <a:off x="1225470" y="4769602"/>
            <a:ext cx="16230600" cy="646331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sz="3600" dirty="0">
                <a:solidFill>
                  <a:schemeClr val="bg1"/>
                </a:solidFill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3641001810"/>
      </p:ext>
    </p:extLst>
  </p:cSld>
  <p:clrMapOvr>
    <a:masterClrMapping/>
  </p:clrMapOvr>
  <p:transition spd="slow" advClick="0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04800" y="647700"/>
            <a:ext cx="13792200" cy="9231196"/>
            <a:chOff x="0" y="0"/>
            <a:chExt cx="845693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grpSp>
        <p:nvGrpSpPr>
          <p:cNvPr id="29" name="Group 5">
            <a:extLst>
              <a:ext uri="{FF2B5EF4-FFF2-40B4-BE49-F238E27FC236}">
                <a16:creationId xmlns:a16="http://schemas.microsoft.com/office/drawing/2014/main" id="{82CE059A-EDF6-FB4A-ABE9-982E4BB5E14F}"/>
              </a:ext>
            </a:extLst>
          </p:cNvPr>
          <p:cNvGrpSpPr>
            <a:grpSpLocks noChangeAspect="1"/>
          </p:cNvGrpSpPr>
          <p:nvPr/>
        </p:nvGrpSpPr>
        <p:grpSpPr>
          <a:xfrm>
            <a:off x="11582400" y="965423"/>
            <a:ext cx="6421394" cy="4297875"/>
            <a:chOff x="0" y="0"/>
            <a:chExt cx="8456930" cy="6350000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C8F74BC3-6A05-6E4A-B1D6-4838D25B2644}"/>
                </a:ext>
              </a:extLst>
            </p:cNvPr>
            <p:cNvSpPr/>
            <p:nvPr/>
          </p:nvSpPr>
          <p:spPr>
            <a:xfrm>
              <a:off x="0" y="0"/>
              <a:ext cx="8456930" cy="6350000"/>
            </a:xfrm>
            <a:custGeom>
              <a:avLst/>
              <a:gdLst/>
              <a:ahLst/>
              <a:cxnLst/>
              <a:rect l="l" t="t" r="r" b="b"/>
              <a:pathLst>
                <a:path w="8456930" h="635000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21565A"/>
            </a:solidFill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1D8B6557-A414-024E-8DBC-5DAA41BA0654}"/>
                </a:ext>
              </a:extLst>
            </p:cNvPr>
            <p:cNvSpPr/>
            <p:nvPr/>
          </p:nvSpPr>
          <p:spPr>
            <a:xfrm>
              <a:off x="828040" y="26543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B8793F6-C563-5946-9A46-145541386473}"/>
                </a:ext>
              </a:extLst>
            </p:cNvPr>
            <p:cNvSpPr/>
            <p:nvPr/>
          </p:nvSpPr>
          <p:spPr>
            <a:xfrm>
              <a:off x="786130" y="224790"/>
              <a:ext cx="175260" cy="196850"/>
            </a:xfrm>
            <a:custGeom>
              <a:avLst/>
              <a:gdLst/>
              <a:ahLst/>
              <a:cxnLst/>
              <a:rect l="l" t="t" r="r" b="b"/>
              <a:pathLst>
                <a:path w="175260" h="19685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78516C8C-6075-FA40-8B2B-CD92B7829C8F}"/>
                </a:ext>
              </a:extLst>
            </p:cNvPr>
            <p:cNvSpPr/>
            <p:nvPr/>
          </p:nvSpPr>
          <p:spPr>
            <a:xfrm>
              <a:off x="683260" y="5888990"/>
              <a:ext cx="2155190" cy="287020"/>
            </a:xfrm>
            <a:custGeom>
              <a:avLst/>
              <a:gdLst/>
              <a:ahLst/>
              <a:cxnLst/>
              <a:rect l="l" t="t" r="r" b="b"/>
              <a:pathLst>
                <a:path w="2155190" h="28702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4A5EE66F-2C13-3B43-9ACC-FDC7781F300C}"/>
                </a:ext>
              </a:extLst>
            </p:cNvPr>
            <p:cNvSpPr/>
            <p:nvPr/>
          </p:nvSpPr>
          <p:spPr>
            <a:xfrm>
              <a:off x="31750" y="31750"/>
              <a:ext cx="8392160" cy="590550"/>
            </a:xfrm>
            <a:custGeom>
              <a:avLst/>
              <a:gdLst/>
              <a:ahLst/>
              <a:cxnLst/>
              <a:rect l="l" t="t" r="r" b="b"/>
              <a:pathLst>
                <a:path w="8392160" h="59055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CEB7A91C-3F78-1744-B329-542CE3636949}"/>
                </a:ext>
              </a:extLst>
            </p:cNvPr>
            <p:cNvSpPr/>
            <p:nvPr/>
          </p:nvSpPr>
          <p:spPr>
            <a:xfrm>
              <a:off x="31750" y="652780"/>
              <a:ext cx="8393430" cy="5059680"/>
            </a:xfrm>
            <a:custGeom>
              <a:avLst/>
              <a:gdLst/>
              <a:ahLst/>
              <a:cxnLst/>
              <a:rect l="l" t="t" r="r" b="b"/>
              <a:pathLst>
                <a:path w="8393430" h="505968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solidFill>
              <a:srgbClr val="FFFCF0"/>
            </a:solidFill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58495D81-1DC6-554C-BC88-7FFB494709EC}"/>
                </a:ext>
              </a:extLst>
            </p:cNvPr>
            <p:cNvSpPr/>
            <p:nvPr/>
          </p:nvSpPr>
          <p:spPr>
            <a:xfrm>
              <a:off x="31750" y="5744210"/>
              <a:ext cx="8393430" cy="574040"/>
            </a:xfrm>
            <a:custGeom>
              <a:avLst/>
              <a:gdLst/>
              <a:ahLst/>
              <a:cxnLst/>
              <a:rect l="l" t="t" r="r" b="b"/>
              <a:pathLst>
                <a:path w="8393430" h="57404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CF0"/>
            </a:solidFill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A108C7C-F696-134A-AA7E-B64136AEDDCD}"/>
              </a:ext>
            </a:extLst>
          </p:cNvPr>
          <p:cNvSpPr/>
          <p:nvPr/>
        </p:nvSpPr>
        <p:spPr>
          <a:xfrm>
            <a:off x="838200" y="2002723"/>
            <a:ext cx="10287000" cy="6569777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id-ID" sz="2800" b="1" dirty="0">
                <a:latin typeface="+mj-lt"/>
              </a:rPr>
              <a:t>Tanggal Pelaksanaan</a:t>
            </a:r>
          </a:p>
          <a:p>
            <a:pPr algn="just"/>
            <a:r>
              <a:rPr lang="id-ID" sz="2800" dirty="0">
                <a:latin typeface="+mj-lt"/>
              </a:rPr>
              <a:t> 1 </a:t>
            </a:r>
            <a:r>
              <a:rPr lang="id-ID" sz="2800" dirty="0" err="1">
                <a:latin typeface="+mj-lt"/>
              </a:rPr>
              <a:t>sept</a:t>
            </a:r>
            <a:r>
              <a:rPr lang="en-US" sz="2800" dirty="0">
                <a:latin typeface="+mj-lt"/>
              </a:rPr>
              <a:t>  – </a:t>
            </a:r>
            <a:r>
              <a:rPr lang="id-ID" sz="28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 sept 202</a:t>
            </a:r>
            <a:r>
              <a:rPr lang="id-ID" sz="2800" dirty="0">
                <a:latin typeface="+mj-lt"/>
              </a:rPr>
              <a:t>2</a:t>
            </a:r>
          </a:p>
          <a:p>
            <a:pPr algn="just"/>
            <a:endParaRPr lang="id-ID" sz="2800" dirty="0">
              <a:latin typeface="+mj-lt"/>
            </a:endParaRPr>
          </a:p>
          <a:p>
            <a:pPr algn="just"/>
            <a:r>
              <a:rPr lang="id-ID" sz="2800" b="1" dirty="0">
                <a:latin typeface="+mj-lt"/>
              </a:rPr>
              <a:t>Tahapan</a:t>
            </a:r>
            <a:r>
              <a:rPr lang="id-ID" sz="2800" dirty="0">
                <a:latin typeface="+mj-lt"/>
              </a:rPr>
              <a:t>		</a:t>
            </a:r>
          </a:p>
          <a:p>
            <a:pPr algn="just"/>
            <a:r>
              <a:rPr lang="id-ID" sz="2800" dirty="0">
                <a:latin typeface="+mj-lt"/>
              </a:rPr>
              <a:t>1. Mencatat isu-isu yang terjadi di unit kerja</a:t>
            </a:r>
          </a:p>
          <a:p>
            <a:pPr algn="just"/>
            <a:r>
              <a:rPr lang="id-ID" sz="2800" dirty="0">
                <a:latin typeface="+mj-lt"/>
              </a:rPr>
              <a:t>2. Menganalisis isu yang mendesak</a:t>
            </a: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Bahnschrift SemiBold Condensed" panose="020B0502040204020203" pitchFamily="34" charset="0"/>
              </a:rPr>
              <a:t>Output</a:t>
            </a:r>
            <a:r>
              <a:rPr lang="id-ID" sz="2800" dirty="0">
                <a:latin typeface="Bahnschrift SemiBold Condensed" panose="020B0502040204020203" pitchFamily="34" charset="0"/>
              </a:rPr>
              <a:t>	</a:t>
            </a:r>
          </a:p>
          <a:p>
            <a:pPr algn="just"/>
            <a:r>
              <a:rPr lang="id-ID" sz="2800" dirty="0"/>
              <a:t>Teridentifikasinya isu masalah yang muncul di unit kerja. Sehingga peserta pelatihan dasar CPNS  bisa membuat prioritas masalah yang terjadi dan solusi pemecahan masalah</a:t>
            </a:r>
            <a:r>
              <a:rPr lang="en-ID" sz="4000" dirty="0"/>
              <a:t> </a:t>
            </a:r>
            <a:endParaRPr lang="id-ID" sz="4000" dirty="0">
              <a:latin typeface="Bahnschrift SemiBold Condensed" panose="020B0502040204020203" pitchFamily="34" charset="0"/>
            </a:endParaRPr>
          </a:p>
          <a:p>
            <a:pPr algn="just"/>
            <a:endParaRPr lang="id-ID" sz="2800" dirty="0">
              <a:latin typeface="Bahnschrift SemiBold Condensed" panose="020B0502040204020203" pitchFamily="34" charset="0"/>
            </a:endParaRPr>
          </a:p>
          <a:p>
            <a:pPr algn="just"/>
            <a:r>
              <a:rPr lang="id-ID" sz="2800" b="1" dirty="0">
                <a:latin typeface="Calibri" panose="020F0502020204030204" pitchFamily="34" charset="0"/>
                <a:cs typeface="Calibri" panose="020F0502020204030204" pitchFamily="34" charset="0"/>
              </a:rPr>
              <a:t>Nilai Dasar ASN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Akuntable</a:t>
            </a:r>
            <a:r>
              <a:rPr lang="id-ID" sz="2800" dirty="0">
                <a:latin typeface="Calibri" panose="020F0502020204030204" pitchFamily="34" charset="0"/>
                <a:cs typeface="Calibri" panose="020F0502020204030204" pitchFamily="34" charset="0"/>
              </a:rPr>
              <a:t>, kompeten, kolaboratif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67C98-CE7B-1849-A470-A8D3C39B82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989" y="1658181"/>
            <a:ext cx="4530725" cy="2548890"/>
          </a:xfrm>
          <a:prstGeom prst="rect">
            <a:avLst/>
          </a:prstGeom>
        </p:spPr>
      </p:pic>
      <p:pic>
        <p:nvPicPr>
          <p:cNvPr id="20" name="Picture 3">
            <a:hlinkClick r:id="rId3" action="ppaction://hlinksldjump"/>
            <a:extLst>
              <a:ext uri="{FF2B5EF4-FFF2-40B4-BE49-F238E27FC236}">
                <a16:creationId xmlns:a16="http://schemas.microsoft.com/office/drawing/2014/main" id="{6B745108-55D0-0943-9658-41E2D8831D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638193" y="9163813"/>
            <a:ext cx="503353" cy="503353"/>
          </a:xfrm>
          <a:prstGeom prst="rect">
            <a:avLst/>
          </a:prstGeom>
        </p:spPr>
      </p:pic>
      <p:pic>
        <p:nvPicPr>
          <p:cNvPr id="22" name="Picture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8D0D068-EB1F-CE4C-AAA0-5896B2D982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34298" y="9172003"/>
            <a:ext cx="503353" cy="50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2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11474671</TotalTime>
  <Words>454</Words>
  <Application>Microsoft Macintosh PowerPoint</Application>
  <PresentationFormat>Custom</PresentationFormat>
  <Paragraphs>208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Poppins Bold</vt:lpstr>
      <vt:lpstr>Sigher</vt:lpstr>
      <vt:lpstr>Poppins Medium</vt:lpstr>
      <vt:lpstr>Marykate Bold</vt:lpstr>
      <vt:lpstr>Calibri</vt:lpstr>
      <vt:lpstr>Bahnschrift SemiBold Condensed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79</cp:revision>
  <dcterms:created xsi:type="dcterms:W3CDTF">2006-08-16T00:00:00Z</dcterms:created>
  <dcterms:modified xsi:type="dcterms:W3CDTF">2022-10-17T17:23:39Z</dcterms:modified>
  <dc:identifier>DAFMp0uzzlY</dc:identifier>
</cp:coreProperties>
</file>